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7" r:id="rId4"/>
    <p:sldId id="300" r:id="rId5"/>
    <p:sldId id="260" r:id="rId6"/>
    <p:sldId id="277" r:id="rId7"/>
    <p:sldId id="274" r:id="rId8"/>
    <p:sldId id="278" r:id="rId9"/>
    <p:sldId id="279" r:id="rId10"/>
    <p:sldId id="293" r:id="rId11"/>
    <p:sldId id="295" r:id="rId12"/>
    <p:sldId id="296" r:id="rId13"/>
    <p:sldId id="280" r:id="rId14"/>
    <p:sldId id="298" r:id="rId15"/>
    <p:sldId id="287" r:id="rId16"/>
    <p:sldId id="301" r:id="rId17"/>
    <p:sldId id="302" r:id="rId18"/>
    <p:sldId id="303" r:id="rId19"/>
    <p:sldId id="304" r:id="rId20"/>
    <p:sldId id="305" r:id="rId21"/>
    <p:sldId id="306" r:id="rId22"/>
    <p:sldId id="309" r:id="rId23"/>
    <p:sldId id="307" r:id="rId24"/>
    <p:sldId id="308" r:id="rId25"/>
    <p:sldId id="291" r:id="rId26"/>
    <p:sldId id="29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21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85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523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319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876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203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3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05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31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88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86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7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43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84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91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B3864-E514-43DE-AEA2-774DD8DB120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177734-2A3D-4999-B3A8-DFC61568D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43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46C9E0-E309-3DFC-B3F7-67536505D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dirty="0"/>
              <a:t>Nowoczesne podejście do edukacji zdrowotnej – fakty i mity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C82FFC-B335-7184-B76F-8B282E7F3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Anna Michalska</a:t>
            </a: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Wydział Nauk o Ziemi i Gospodarki Przestrzennej UMK</a:t>
            </a: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Uniwersyteckie Centrum Badań nad Sportem</a:t>
            </a:r>
          </a:p>
        </p:txBody>
      </p:sp>
    </p:spTree>
    <p:extLst>
      <p:ext uri="{BB962C8B-B14F-4D97-AF65-F5344CB8AC3E}">
        <p14:creationId xmlns:p14="http://schemas.microsoft.com/office/powerpoint/2010/main" val="103678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37F26E-F10E-44F2-77E6-21FBB985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Fizjoprofilaktyka</a:t>
            </a:r>
            <a:r>
              <a:rPr lang="pl-PL" dirty="0"/>
              <a:t> – definicja i znaczenie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8346A4-3AA3-A9EF-DE5D-1E03F551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7446"/>
            <a:ext cx="8858552" cy="2224799"/>
          </a:xfrm>
        </p:spPr>
        <p:txBody>
          <a:bodyPr>
            <a:normAutofit/>
          </a:bodyPr>
          <a:lstStyle/>
          <a:p>
            <a:pPr lvl="1" algn="just"/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Fizjoprofilaktyka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zestaw działań mających na celu zapobieganie urazom poprzez odpowiednie ćwiczenia i techniki.</a:t>
            </a:r>
          </a:p>
          <a:p>
            <a:pPr lvl="1"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Integracja fizjoterapii w procesie treningowym.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6632A3E-8D7C-48C6-F68C-FF6D99CB7074}"/>
              </a:ext>
            </a:extLst>
          </p:cNvPr>
          <p:cNvSpPr txBox="1">
            <a:spLocks/>
          </p:cNvSpPr>
          <p:nvPr/>
        </p:nvSpPr>
        <p:spPr>
          <a:xfrm>
            <a:off x="677334" y="2868679"/>
            <a:ext cx="6143344" cy="8398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Czynniki ryzyka urazów sportowych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D230F44-C649-8745-2A25-1695E7FD4B72}"/>
              </a:ext>
            </a:extLst>
          </p:cNvPr>
          <p:cNvSpPr txBox="1">
            <a:spLocks/>
          </p:cNvSpPr>
          <p:nvPr/>
        </p:nvSpPr>
        <p:spPr>
          <a:xfrm>
            <a:off x="1125203" y="3708485"/>
            <a:ext cx="4379858" cy="2206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Nadmierne obciążenie treningowe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odpowiedniej rozgrzewki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Niewłaściwe obuwie lub sprzęt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Błędy techniczne w treningu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9C7E52D-37C7-5E43-695E-318F0D55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47" y="2474803"/>
            <a:ext cx="4351364" cy="326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45F1921-900A-D622-A613-BF60138F0AC0}"/>
              </a:ext>
            </a:extLst>
          </p:cNvPr>
          <p:cNvSpPr txBox="1"/>
          <p:nvPr/>
        </p:nvSpPr>
        <p:spPr>
          <a:xfrm>
            <a:off x="7204994" y="5738326"/>
            <a:ext cx="4138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https://andrzejstaszczuk.pl/2023/09/20/psycholog-sportowy-co-robi/, dostęp 1.03.2025 r. </a:t>
            </a:r>
          </a:p>
        </p:txBody>
      </p:sp>
    </p:spTree>
    <p:extLst>
      <p:ext uri="{BB962C8B-B14F-4D97-AF65-F5344CB8AC3E}">
        <p14:creationId xmlns:p14="http://schemas.microsoft.com/office/powerpoint/2010/main" val="257296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03FAB-E23B-01EB-BF54-2D8B2BCC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Rola fizjoterapeutów w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2C9E13-BDA2-04B8-04AF-D3818ADA2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721842" cy="38203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zawodników w zakresie ergonomii ruchu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Wdrożenie programów prewencyjnych (działania w zakresie modelu edukacji zdrowotnej)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Stałe monitorowanie stanu zdrowia sportowca/ucznia.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 zapobiegania urazom: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Regularne badania lekarskie (dostępne w instytucjach wczesnoszkolnych/szkolnych)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Wdrożenie odpowiednich planów treningowych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Techniki regeneracyjne (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recover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Znaczenie diety i nawodnienia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sychologia sportu - Andrzej Staszczuk">
            <a:extLst>
              <a:ext uri="{FF2B5EF4-FFF2-40B4-BE49-F238E27FC236}">
                <a16:creationId xmlns:a16="http://schemas.microsoft.com/office/drawing/2014/main" id="{A28B701F-7BDC-EBA3-B2FE-90022191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88" y="3270087"/>
            <a:ext cx="4837178" cy="27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DF4507D-D002-D16C-777E-F11C70711513}"/>
              </a:ext>
            </a:extLst>
          </p:cNvPr>
          <p:cNvSpPr txBox="1"/>
          <p:nvPr/>
        </p:nvSpPr>
        <p:spPr>
          <a:xfrm>
            <a:off x="6602311" y="6002179"/>
            <a:ext cx="61009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https://andrzejstaszczuk.pl/category/psychologia-sportu/, dostęp 1.03.2025 r. .</a:t>
            </a:r>
          </a:p>
        </p:txBody>
      </p:sp>
    </p:spTree>
    <p:extLst>
      <p:ext uri="{BB962C8B-B14F-4D97-AF65-F5344CB8AC3E}">
        <p14:creationId xmlns:p14="http://schemas.microsoft.com/office/powerpoint/2010/main" val="177608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014C98-6FB3-5C34-4E48-A37633E8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działań edukacyjnych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1BEADF-1830-A1BB-442C-F06D9A5B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00" y="4077270"/>
            <a:ext cx="5720356" cy="1959636"/>
          </a:xfrm>
        </p:spPr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Rola lekarzy, fizjoterapeutów, trenerów, psychologów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tworzeniu bezpiecznych środowisk sportowych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Wspólne projekty profilaktyczne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B63068A-4ABA-B57C-D8F8-1C940A37DB80}"/>
              </a:ext>
            </a:extLst>
          </p:cNvPr>
          <p:cNvSpPr txBox="1">
            <a:spLocks/>
          </p:cNvSpPr>
          <p:nvPr/>
        </p:nvSpPr>
        <p:spPr>
          <a:xfrm>
            <a:off x="605799" y="2936033"/>
            <a:ext cx="7567818" cy="859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Znaczenie współpracy interdyscyplinarnej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B5A83872-2C2D-C549-1FC2-2749AAA1CFE5}"/>
              </a:ext>
            </a:extLst>
          </p:cNvPr>
          <p:cNvSpPr txBox="1">
            <a:spLocks/>
          </p:cNvSpPr>
          <p:nvPr/>
        </p:nvSpPr>
        <p:spPr>
          <a:xfrm>
            <a:off x="893805" y="4256832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248A0D2C-CA08-2637-C037-278A93DCBD63}"/>
              </a:ext>
            </a:extLst>
          </p:cNvPr>
          <p:cNvSpPr txBox="1">
            <a:spLocks/>
          </p:cNvSpPr>
          <p:nvPr/>
        </p:nvSpPr>
        <p:spPr>
          <a:xfrm>
            <a:off x="829735" y="1497288"/>
            <a:ext cx="6728062" cy="1410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Kampanie informacyjne dla sportowców/dzieci/rodziców.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z zakresu edukacji zdrowotnej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Aplikacje mobilne monitorujące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7B2D56D-CA91-B948-83EB-74706841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94" y="2685430"/>
            <a:ext cx="4817806" cy="26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3BFADCA-EEAB-0894-7BF8-B377B4EED8A8}"/>
              </a:ext>
            </a:extLst>
          </p:cNvPr>
          <p:cNvSpPr txBox="1"/>
          <p:nvPr/>
        </p:nvSpPr>
        <p:spPr>
          <a:xfrm>
            <a:off x="6697574" y="5386158"/>
            <a:ext cx="4138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https://andrzejstaszczuk.pl/2023/09/20/psycholog-sportowy-co-robi/, dostęp 1.03.2025 r. </a:t>
            </a:r>
          </a:p>
        </p:txBody>
      </p:sp>
    </p:spTree>
    <p:extLst>
      <p:ext uri="{BB962C8B-B14F-4D97-AF65-F5344CB8AC3E}">
        <p14:creationId xmlns:p14="http://schemas.microsoft.com/office/powerpoint/2010/main" val="80668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B8321D-BBFB-E470-5506-6EBFB440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współczesnej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BF7EBF-B520-F137-36CE-624E58AAD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5079654" cy="36243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ostatnich dekadach dokonano wiele zmian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koncepcji i realizacji edukacji zdrowotnej. Podstawą tych zmian było m.in. przyjęcie całościowego, holistycznego modelu zdrowia (gr.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holos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cały, całościowy), zwanego też społeczno-ekologicznym lub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biopsychospołecznym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każdy człowiek jest całością („mniejszą całością”), ale także częścią społeczeństwa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szeroko rozumianej przyrody („większej całości”),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istnieją skomplikowane powiązania między człowiekiem a środowiskiem, na zdrowie człowieka wpływa wiele czynników.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4 kluczowe umiejętności w życiu codziennym — Co daje gra w piłkę nożną? |  Wilk">
            <a:extLst>
              <a:ext uri="{FF2B5EF4-FFF2-40B4-BE49-F238E27FC236}">
                <a16:creationId xmlns:a16="http://schemas.microsoft.com/office/drawing/2014/main" id="{1E580CD3-8C54-8BFE-A5D7-C5957A480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23" y="2041627"/>
            <a:ext cx="5225314" cy="29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1369584-A555-5BAF-46E4-125E9B278867}"/>
              </a:ext>
            </a:extLst>
          </p:cNvPr>
          <p:cNvSpPr txBox="1"/>
          <p:nvPr/>
        </p:nvSpPr>
        <p:spPr>
          <a:xfrm>
            <a:off x="6166823" y="5026792"/>
            <a:ext cx="61009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https://www.wilkswiecie.pl/co-daje-gra-w-pilke-nozna-4-umiejetnosci/, dostęp 1.03.2025 r.</a:t>
            </a:r>
          </a:p>
        </p:txBody>
      </p:sp>
    </p:spTree>
    <p:extLst>
      <p:ext uri="{BB962C8B-B14F-4D97-AF65-F5344CB8AC3E}">
        <p14:creationId xmlns:p14="http://schemas.microsoft.com/office/powerpoint/2010/main" val="332428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197109-9F00-6900-9BCE-C4167EC4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9483703" cy="1550989"/>
          </a:xfrm>
        </p:spPr>
        <p:txBody>
          <a:bodyPr>
            <a:normAutofit/>
          </a:bodyPr>
          <a:lstStyle/>
          <a:p>
            <a:r>
              <a:rPr lang="pl-PL" dirty="0"/>
              <a:t>Wyzwania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C54FE2-43EA-1EB1-BE8C-D07A365D2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13" y="1488786"/>
            <a:ext cx="6871131" cy="3521754"/>
          </a:xfrm>
        </p:spPr>
        <p:txBody>
          <a:bodyPr>
            <a:normAutofit lnSpcReduction="1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Niedostateczna wiedza wśród sportowców-amatorów/nauczycieli/dzieci/rodziców;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Potrzeba większych inwestycji w szkolenia i materiały edukacyjne;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Możliwości rozszerzenia dostępnych modeli edukacji zdrowotnej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zagadnienia z zakresu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fizjoprofilaktyki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prewencji urazów.</a:t>
            </a:r>
          </a:p>
          <a:p>
            <a:pPr marL="0" indent="0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zdrowotna 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fizjoprofilaktyka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kluczowe elementy prewencji urazów dzieci (amatorów sportu)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Konieczność popularyzacji programów edukacyjnych.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dla trenerów, szkół i organizacji sportowych.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rofesjonalne zarządzanie w sporcie - w Akademii Leona Koźmińskiego">
            <a:extLst>
              <a:ext uri="{FF2B5EF4-FFF2-40B4-BE49-F238E27FC236}">
                <a16:creationId xmlns:a16="http://schemas.microsoft.com/office/drawing/2014/main" id="{2737FC09-0C83-33F0-A3E5-8DD9329A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55" y="3611299"/>
            <a:ext cx="5254029" cy="24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73443F0-96F8-E6B0-D49E-92D89CE24898}"/>
              </a:ext>
            </a:extLst>
          </p:cNvPr>
          <p:cNvSpPr txBox="1"/>
          <p:nvPr/>
        </p:nvSpPr>
        <p:spPr>
          <a:xfrm>
            <a:off x="6615554" y="6111200"/>
            <a:ext cx="5330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https://wiadomosci.gazeta.pl/wiadomosci/7,156046,19088922,profesjonalne-zarzadzanie-w-sporcie-w-akademii-leona-kozminskiego.html, dostęp 1.03.2025 r. </a:t>
            </a:r>
          </a:p>
        </p:txBody>
      </p:sp>
    </p:spTree>
    <p:extLst>
      <p:ext uri="{BB962C8B-B14F-4D97-AF65-F5344CB8AC3E}">
        <p14:creationId xmlns:p14="http://schemas.microsoft.com/office/powerpoint/2010/main" val="94702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A5D0B1-9A56-5E81-BBCF-A2EADC40C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Niesłuszne jest hołdowanie poglądom, które ustanawiają hierarchiczny porządek rzeczy w szkole: na górze wychowanie i kształcenie na dole (z boku) profilaktyka i edukacja zdrowotna. Należy podjąć trud wypracowania wspólnej płaszczyzny, zachęcania nauczycieli do uwzględniania w swojej codziennej praktyce tych dwóch porządków,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traktowania ich jako wzajemnie uzupełniających, a nie konkurencyjnych.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tym dziele jest jeszcze wiele do zrobienia.</a:t>
            </a:r>
          </a:p>
          <a:p>
            <a:pPr algn="just"/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M. Demel (1999) Pedagogika zdrowia, [w:] Pedagogika ogólna i subdyscypliny, l.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turos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(red.), Warszawa, Wy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dawnictwo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Akademickie „Żak”, s. 155-168.</a:t>
            </a:r>
            <a:endParaRPr lang="pl-PL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1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EF27BE-26D3-097F-56B5-244DEC02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Fakty i mity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FC65D4-566B-4E06-2A96-5BA2934B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2229"/>
            <a:ext cx="8037458" cy="49732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🥦 Zdrowe odżywianie</a:t>
            </a:r>
          </a:p>
          <a:p>
            <a:pPr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Fakt: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Spożywanie warzyw i owoców zmniejsza ryzyko wielu chorób.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Zawierają błonnik, witaminy i antyoksydanty, które wspierają odporność i zdrowie serca.</a:t>
            </a:r>
          </a:p>
          <a:p>
            <a:pPr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Fakt: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Nadmierne spożycie fruktozy w formie przetworzonej (np. syrop glukozowo-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fruktozowy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może mieć negatywne skutki zdrowotne.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przyczyniać się do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insulinooporności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stłuszczenia wątroby i otyłości – zwłaszcza jeśli jest spożywana w nadmiarze i w produktach wysoko przetworzonych.</a:t>
            </a:r>
          </a:p>
          <a:p>
            <a:pPr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Fakt: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Warto wybierać owoce o niskim indeksie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glikemicznym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(IG), szczególnie przy problemach z cukrem lub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insulinoopornością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Przykłady: jagody, maliny, borówki, jabłka, grejpfrut, śliwki.</a:t>
            </a:r>
          </a:p>
          <a:p>
            <a:pPr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Fakt: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Sezonowe owoce są najzdrowsze.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Zawierają więcej składników odżywczych, są mniej przetworzone (np. mniej przechowywane), często pochodzą z lokalnych upraw i są bardziej ekologiczne.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FA723E1-9335-1FE3-7E22-E945597C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792" y="3106282"/>
            <a:ext cx="3238952" cy="325800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17CA1C-26E3-6A4C-36BE-D3AD829173AD}"/>
              </a:ext>
            </a:extLst>
          </p:cNvPr>
          <p:cNvSpPr txBox="1"/>
          <p:nvPr/>
        </p:nvSpPr>
        <p:spPr>
          <a:xfrm>
            <a:off x="8624596" y="6364287"/>
            <a:ext cx="2796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Ryc. Fakty i mity, źródło: https://www.tygodnikprzeglad.pl/fakty-mity-psychologiczne-cz-2/, dostęp 1.04.2025 r. </a:t>
            </a:r>
          </a:p>
        </p:txBody>
      </p:sp>
    </p:spTree>
    <p:extLst>
      <p:ext uri="{BB962C8B-B14F-4D97-AF65-F5344CB8AC3E}">
        <p14:creationId xmlns:p14="http://schemas.microsoft.com/office/powerpoint/2010/main" val="224282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5F6EB3-741E-9B83-8EDE-CBD9700B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Fakty i mity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885D39-62CD-DECF-9F32-02A1E564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2" y="1563429"/>
            <a:ext cx="7561596" cy="4436155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🥦 Zdrowe odżywianie</a:t>
            </a:r>
          </a:p>
          <a:p>
            <a:pPr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Mit: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Syrop glukozowo-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fruktozowy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(SGF) jest lepszy od cukru</a:t>
            </a: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🔍 Prawda jest taka: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SGF to tani, sztucznie przetworzony słodzik, który często zawiera więcej fruktozy niż zwykły cukier stołowy (sacharoza) – i to właśnie fruktoza w dużych ilościach ma szkodliwy wpływ na zdrowie.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Mit: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Owoce można jeść o każdej porze dnia, bez ograniczeń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🔍 Prawda jest taka: Najlepiej jeść owoce w pierwszej połowie dnia (np. rano lub przedpołudniem). Rano organizm lepiej radzi sobie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metabolizmem węglowodanów, a cukier z owoców jest szybciej spalany jako energia.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3849BC3-5301-24D4-89B5-2EF4E98C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944" y="3106282"/>
            <a:ext cx="3238952" cy="325800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6E6E9E2-8AF1-D2A5-A4AA-238A3F1C2363}"/>
              </a:ext>
            </a:extLst>
          </p:cNvPr>
          <p:cNvSpPr txBox="1"/>
          <p:nvPr/>
        </p:nvSpPr>
        <p:spPr>
          <a:xfrm>
            <a:off x="8749944" y="6364287"/>
            <a:ext cx="2796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Ryc. Fakty i mity, źródło: https://www.tygodnikprzeglad.pl/fakty-mity-psychologiczne-cz-2/, dostęp 1.04.2025 r. </a:t>
            </a:r>
          </a:p>
        </p:txBody>
      </p:sp>
    </p:spTree>
    <p:extLst>
      <p:ext uri="{BB962C8B-B14F-4D97-AF65-F5344CB8AC3E}">
        <p14:creationId xmlns:p14="http://schemas.microsoft.com/office/powerpoint/2010/main" val="229762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F5FE7-F232-0B61-D753-D69DF0E6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Fakty i mity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65BC2A-3FF6-1588-60A3-8152F127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524274" cy="4087811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🥦 Zdrowe odżywianie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Owoce powinno się jeść po głównym posiłku – jako deser</a:t>
            </a:r>
          </a:p>
          <a:p>
            <a:pPr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🔍 Prawda jest taka:  Owoce najlepiej jeść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 posiłkiem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lub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czczo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Dlaczego?</a:t>
            </a:r>
          </a:p>
          <a:p>
            <a:pPr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🍎 Owoce trawią się szybko – nawet w 20–30 minut!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🍝 Jeśli zjemy je po ciężkim, tłustym posiłku, który trawi się wolniej, owoce utkną „w kolejce” w żołądku, gdzie zaczną: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fermentować,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powodować wzdęcia, gazy, uczucie ciężkości,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nawet osłabiać wchłanianie niektórych składników odżywczych.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402BA37-F0B1-55BB-D2C2-DBA892D6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316" y="3223953"/>
            <a:ext cx="3238952" cy="325800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1C44E91-37C3-C497-A883-488755E20168}"/>
              </a:ext>
            </a:extLst>
          </p:cNvPr>
          <p:cNvSpPr txBox="1"/>
          <p:nvPr/>
        </p:nvSpPr>
        <p:spPr>
          <a:xfrm>
            <a:off x="8619316" y="6481958"/>
            <a:ext cx="2796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Ryc. Fakty i mity, źródło: https://www.tygodnikprzeglad.pl/fakty-mity-psychologiczne-cz-2/, dostęp 1.04.2025 r. </a:t>
            </a:r>
          </a:p>
        </p:txBody>
      </p:sp>
    </p:spTree>
    <p:extLst>
      <p:ext uri="{BB962C8B-B14F-4D97-AF65-F5344CB8AC3E}">
        <p14:creationId xmlns:p14="http://schemas.microsoft.com/office/powerpoint/2010/main" val="316153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42019-A871-ED9A-31A1-DE406B20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Fakty i mity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4D4AB4-BE03-E428-4568-A603B348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777825" cy="3848325"/>
          </a:xfrm>
        </p:spPr>
        <p:txBody>
          <a:bodyPr/>
          <a:lstStyle/>
          <a:p>
            <a:pPr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🏃‍♀️ Aktywność fizyczna</a:t>
            </a:r>
          </a:p>
          <a:p>
            <a:pPr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Fakt: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Regularna aktywność fizyczna poprawia zdrowie psychiczne i fizyczne.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Obniża stres, ciśnienie krwi, ryzyko cukrzycy typu 2 i depresji.</a:t>
            </a:r>
          </a:p>
          <a:p>
            <a:pPr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❌ Mit: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Trzeba ćwiczyć codziennie po godzinie, żeby mieć efekty.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Już 3x w tygodniu po 30 minut umiarkowanego wysiłku (np. spacer) daje realne korzyści.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07AFF61-F25B-0F19-A4CB-7F6DAD41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671" y="3298598"/>
            <a:ext cx="3238952" cy="325800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49B7711-4B62-FAF2-8599-8B82F52817C9}"/>
              </a:ext>
            </a:extLst>
          </p:cNvPr>
          <p:cNvSpPr txBox="1"/>
          <p:nvPr/>
        </p:nvSpPr>
        <p:spPr>
          <a:xfrm>
            <a:off x="8544671" y="6556603"/>
            <a:ext cx="2796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Ryc. Fakty i mity, źródło: https://www.tygodnikprzeglad.pl/fakty-mity-psychologiczne-cz-2/, dostęp 1.04.2025 r. </a:t>
            </a:r>
          </a:p>
        </p:txBody>
      </p:sp>
    </p:spTree>
    <p:extLst>
      <p:ext uri="{BB962C8B-B14F-4D97-AF65-F5344CB8AC3E}">
        <p14:creationId xmlns:p14="http://schemas.microsoft.com/office/powerpoint/2010/main" val="133984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014248-BF08-8B90-9D2E-11D1B4C7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>ROZPORZĄDZENIE MINISTRA NAUKI I SZKOLNICTWA WYŻSZEGO1) </a:t>
            </a:r>
            <a:br>
              <a:rPr lang="pl-PL" sz="2400" dirty="0"/>
            </a:br>
            <a:r>
              <a:rPr lang="pl-PL" sz="2400" dirty="0"/>
              <a:t>z dnia 25 lipca 2019 r. w sprawie standardu kształcenia przygotowującego do wykonywania zawodu nauczyciela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41A6F-12CF-0AB4-09D5-AB50F6C17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56792"/>
            <a:ext cx="8084111" cy="45626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wiedzy absolwent zna i rozumie: </a:t>
            </a:r>
          </a:p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B.10.W1. modele, uwarunkowania i zagrożenia zdrowia, w tym zdrowia psychicznego; </a:t>
            </a:r>
          </a:p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B.10.W2. istotę umiejętności życiowych (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pl-PL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</a:t>
            </a:r>
            <a:r>
              <a:rPr lang="pl-PL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zachowań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prozdrowotnych; </a:t>
            </a:r>
          </a:p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B.10.W3. podstawowe zagadnienia rozwoju biologicznego człowieka; </a:t>
            </a:r>
          </a:p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B.10.W4. sposoby wspomagania dziecka lub ucznia w działaniach na rzecz zdrowia </a:t>
            </a:r>
            <a:b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niwelowania stanów zagrażających zdrowiu, możliwości zmian </a:t>
            </a:r>
            <a:b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otoczeniu dziecka lub ucznia oraz procesy uczenia się mózgu;</a:t>
            </a:r>
          </a:p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B.10.W5. zasady udzielania pierwszej pomocy. W zakresie umiejętności absolwent potrafi: </a:t>
            </a:r>
          </a:p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B.10.U1. rozpoznać sytuację zagrożenia dla zdrowia, w tym zdrowia psychicznego, </a:t>
            </a:r>
            <a:b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odpowiednio zareagować; B.10.U2. skutecznie promować zachowania prozdrowotne.</a:t>
            </a:r>
          </a:p>
          <a:p>
            <a:pPr marL="0" indent="0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kompetencji społecznych absolwent jest gotów do:</a:t>
            </a:r>
          </a:p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B.10.K1. krzewienia postawy dbałości o zdrowie i ochronę środowiska. 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Zdjęcia: Sport | Freepik">
            <a:extLst>
              <a:ext uri="{FF2B5EF4-FFF2-40B4-BE49-F238E27FC236}">
                <a16:creationId xmlns:a16="http://schemas.microsoft.com/office/drawing/2014/main" id="{FAA968A8-3CEA-9320-1BB4-585D768A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4" y="4620964"/>
            <a:ext cx="3256385" cy="18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4CCE9C0-E954-E262-0F85-912F2B112040}"/>
              </a:ext>
            </a:extLst>
          </p:cNvPr>
          <p:cNvSpPr txBox="1"/>
          <p:nvPr/>
        </p:nvSpPr>
        <p:spPr>
          <a:xfrm>
            <a:off x="7576413" y="6452031"/>
            <a:ext cx="4902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https://www.umimecesky.cz/cviceni-vyznam-slov-sport, dostęp 1.03.2025 r. .</a:t>
            </a:r>
          </a:p>
        </p:txBody>
      </p:sp>
    </p:spTree>
    <p:extLst>
      <p:ext uri="{BB962C8B-B14F-4D97-AF65-F5344CB8AC3E}">
        <p14:creationId xmlns:p14="http://schemas.microsoft.com/office/powerpoint/2010/main" val="68388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80B9E9-5888-A0C3-EAB2-E7EF630D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Fakty i mity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C92DE8-51BA-78E4-2327-E3467034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5617"/>
            <a:ext cx="7766870" cy="534644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🏃‍♀️ Aktywność fizyczna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❌ </a:t>
            </a:r>
            <a:r>
              <a:rPr lang="pl-PL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Mit: </a:t>
            </a:r>
            <a:r>
              <a:rPr lang="pl-PL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Lekcje WF-u w szkole wystarczają, żeby dzieci spełniały normy WHO dotyczące aktywności fizycznej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✅ </a:t>
            </a:r>
            <a:r>
              <a:rPr lang="pl-PL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Fakt: </a:t>
            </a:r>
            <a:r>
              <a:rPr lang="pl-PL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Większość dzieci NIE osiąga zalecanej przez WHO dziennej dawki ruchu tylko dzięki lekcjom WF-u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Światowa Organizacja Zdrowia (WHO) zaleca: co najmniej 60 minut dziennie umiarkowanej lub intensywnej aktywności fizycznej dla dzieci i młodzieży (5–17 lat).</a:t>
            </a:r>
          </a:p>
          <a:p>
            <a:pPr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🎓 A jak wygląda to w szkole?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 to zwykle 2–3 lekcje tygodniowo po 45 minut, a realnie aktywność trwa często tylko ok. 20–30 minut na lekcji (reszta to organizacja, tłumaczenia, rozgrzewka itp.).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oznacza, że dzieci są aktywne może 1–1,5 godziny tygodniowo, a powinny być codziennie!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D44817-A7CB-209F-0ED2-C03622A6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978" y="3298598"/>
            <a:ext cx="3238952" cy="325800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BB9DD30-8FDC-C52B-1C5F-155E02791974}"/>
              </a:ext>
            </a:extLst>
          </p:cNvPr>
          <p:cNvSpPr txBox="1"/>
          <p:nvPr/>
        </p:nvSpPr>
        <p:spPr>
          <a:xfrm>
            <a:off x="8637978" y="6556603"/>
            <a:ext cx="2796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Ryc. Fakty i mity, źródło: https://www.tygodnikprzeglad.pl/fakty-mity-psychologiczne-cz-2/, dostęp 1.04.2025 r. </a:t>
            </a:r>
          </a:p>
        </p:txBody>
      </p:sp>
    </p:spTree>
    <p:extLst>
      <p:ext uri="{BB962C8B-B14F-4D97-AF65-F5344CB8AC3E}">
        <p14:creationId xmlns:p14="http://schemas.microsoft.com/office/powerpoint/2010/main" val="145446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CCB3D-A804-CA2F-E48A-8784534E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Fakty i mity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44746F-68F2-1CC4-8389-97107875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67" y="1586204"/>
            <a:ext cx="8037458" cy="488924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❌ </a:t>
            </a:r>
            <a:r>
              <a:rPr lang="pl-PL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Mit: </a:t>
            </a: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jedzeniu najlepiej się położyć i odpocząć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✅ </a:t>
            </a:r>
            <a:r>
              <a:rPr lang="pl-PL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Fakt: </a:t>
            </a: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należy kłaść się po posiłku – może to prowadzić do </a:t>
            </a:r>
            <a:r>
              <a:rPr lang="pl-PL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refluksu</a:t>
            </a: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cofania się treści pokarmowej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🔍 Dlaczego?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Kiedy się kładziemy po jedzeniu, zwłaszcza w pozycji leżącej na plecach: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Osłabia się działanie grawitacji, która normalnie pomaga przesuwać jedzenie w dół przewodu pokarmowego.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Treść pokarmowa może się cofać do przełyku, co powoduje: zgagę, pieczenie za mostkiem, uczucie ciężkości i mdłości.</a:t>
            </a:r>
          </a:p>
          <a:p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9F862A5-3EDE-F9CC-E09F-2817CE405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291" y="3217441"/>
            <a:ext cx="3238952" cy="325800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8B44A2F-2612-6696-DCF0-C2188F2BE878}"/>
              </a:ext>
            </a:extLst>
          </p:cNvPr>
          <p:cNvSpPr txBox="1"/>
          <p:nvPr/>
        </p:nvSpPr>
        <p:spPr>
          <a:xfrm>
            <a:off x="8703291" y="6475446"/>
            <a:ext cx="2796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Ryc. Fakty i mity, źródło: https://www.tygodnikprzeglad.pl/fakty-mity-psychologiczne-cz-2/, dostęp 1.04.2025 r. </a:t>
            </a:r>
          </a:p>
        </p:txBody>
      </p:sp>
    </p:spTree>
    <p:extLst>
      <p:ext uri="{BB962C8B-B14F-4D97-AF65-F5344CB8AC3E}">
        <p14:creationId xmlns:p14="http://schemas.microsoft.com/office/powerpoint/2010/main" val="1170887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D2AD80-2C5B-4985-96A9-61906017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Fakty i mity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048752-C825-FFA7-B0C4-A7757A85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664233" cy="408781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🌿💪 Zdrowie</a:t>
            </a:r>
          </a:p>
          <a:p>
            <a:pPr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Olej z żywokostu i gojnika mają właściwości przeciwbólowe</a:t>
            </a:r>
          </a:p>
          <a:p>
            <a:pPr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Olej z żywokostu i gojnika rzeczywiście wykazują działanie przeciwbólowe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przeciwzapalne. Zawierają związki, które mogą łagodzić ból i wspierać regenerację tkanek, szczególnie przy problemach stawowych, kontuzjach czy stanach zapalnych. Oleje te są stosowane w medycynie naturalnej, a ich działanie potwierdzają niektóre badania.</a:t>
            </a:r>
          </a:p>
          <a:p>
            <a:pPr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Przeciwbólowo działają tylko leki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nieprawda, że tylko leki farmakologiczne mają działanie przeciwbólowe. Istnieje wiele naturalnych metod, takich jak zioła, oleje, akupunktura czy terapie fizyczne, które mogą łagodzić ból. Olej z żywokostu i gojnika to tylko dwa z wielu przykładów skutecznych naturalnych środków wspomagających walkę z bólem.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62DD34D-114A-FB31-5FD1-58E1FC3CA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630" y="3208920"/>
            <a:ext cx="3238952" cy="325800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7BCCAC0-1E1C-621C-BE66-27F140FD8658}"/>
              </a:ext>
            </a:extLst>
          </p:cNvPr>
          <p:cNvSpPr txBox="1"/>
          <p:nvPr/>
        </p:nvSpPr>
        <p:spPr>
          <a:xfrm>
            <a:off x="8684630" y="6466925"/>
            <a:ext cx="2796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Ryc. Fakty i mity, źródło: https://www.tygodnikprzeglad.pl/fakty-mity-psychologiczne-cz-2/, dostęp 1.04.2025 r. </a:t>
            </a:r>
          </a:p>
        </p:txBody>
      </p:sp>
    </p:spTree>
    <p:extLst>
      <p:ext uri="{BB962C8B-B14F-4D97-AF65-F5344CB8AC3E}">
        <p14:creationId xmlns:p14="http://schemas.microsoft.com/office/powerpoint/2010/main" val="32990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070E24-9167-F446-5B89-C4CEB0A4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Fakty i mity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74EA7-7927-FD2F-1E2A-CCB530321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1559"/>
            <a:ext cx="7692225" cy="473684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/>
              <a:t>💊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Branży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Beauty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❌ </a:t>
            </a:r>
            <a:r>
              <a:rPr lang="pl-PL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Mit: </a:t>
            </a: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Kremy z kolagenem odmładzają i wygładzają skórę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✅ </a:t>
            </a:r>
            <a:r>
              <a:rPr lang="pl-PL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Fakt: </a:t>
            </a: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Kolagen w kremie nie wnika w skórę – jego cząsteczki są za duże, żeby przejść przez barierę lipidową naskórka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🧬 Dlaczego to nie działa tak, jak się wydaje?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Cząsteczka kolagenu to wielkocząsteczkowe białko, które: nie przenika przez skórę właściwą, pozostaje na powierzchni naskórka, gdzie działa najwyżej jako nawilżacz (tworzy warstwę </a:t>
            </a:r>
            <a:r>
              <a:rPr lang="pl-PL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okluzyjną</a:t>
            </a:r>
            <a:r>
              <a:rPr lang="pl-PL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5D3A806-776D-0A78-CB58-80C0F69C6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993" y="3190259"/>
            <a:ext cx="3238952" cy="325800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82E6576-4979-A1DF-C29D-DC2A056957D4}"/>
              </a:ext>
            </a:extLst>
          </p:cNvPr>
          <p:cNvSpPr txBox="1"/>
          <p:nvPr/>
        </p:nvSpPr>
        <p:spPr>
          <a:xfrm>
            <a:off x="8581993" y="6448264"/>
            <a:ext cx="2796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Ryc. Fakty i mity, źródło: https://www.tygodnikprzeglad.pl/fakty-mity-psychologiczne-cz-2/, dostęp 1.04.2025 r. </a:t>
            </a:r>
          </a:p>
        </p:txBody>
      </p:sp>
    </p:spTree>
    <p:extLst>
      <p:ext uri="{BB962C8B-B14F-4D97-AF65-F5344CB8AC3E}">
        <p14:creationId xmlns:p14="http://schemas.microsoft.com/office/powerpoint/2010/main" val="227279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5D389C-2D5B-327A-D16A-96E73BBE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Fakty i mity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21B263-8E56-02A2-B06D-2045818D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011090" cy="3997615"/>
          </a:xfrm>
        </p:spPr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Fakt: Traumatyczne doświadczenia mogą być dziedziczne – przekazywane z pokolenia na pokolenie.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Traumy mogą być dziedziczne. Dzięki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epigenetyce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wiemy, że doświadczenia traumatyczne mogą wpływać na ekspresję genów, co może być przekazywane z pokolenia na pokolenie. Stres, trauma czy lęk mogą zmieniać sposób, w jaki geny „włączają” i „wyłączają się” bez zmiany samego DNA, a te zmiany mogą dotyczyć nawet kolejnych pokoleń. Dodatkowo, trauma wpływa na styl wychowania i więzi, co również może mieć wpływ na dzieci. To oznacza, że trauma nie jest tylko biologicznie dziedziczna, ale także przekazywana przez zachowania i sposób reagowania na trudności.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8EBC59-CBEF-CC08-295C-538B45A1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655" y="3180928"/>
            <a:ext cx="3238952" cy="325800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3D855AE-83E4-DEFF-EC08-A080C22AB99D}"/>
              </a:ext>
            </a:extLst>
          </p:cNvPr>
          <p:cNvSpPr txBox="1"/>
          <p:nvPr/>
        </p:nvSpPr>
        <p:spPr>
          <a:xfrm>
            <a:off x="8600655" y="6438933"/>
            <a:ext cx="2796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Ryc. Fakty i mity, źródło: https://www.tygodnikprzeglad.pl/fakty-mity-psychologiczne-cz-2/, dostęp 1.04.2025 r. </a:t>
            </a:r>
          </a:p>
        </p:txBody>
      </p:sp>
    </p:spTree>
    <p:extLst>
      <p:ext uri="{BB962C8B-B14F-4D97-AF65-F5344CB8AC3E}">
        <p14:creationId xmlns:p14="http://schemas.microsoft.com/office/powerpoint/2010/main" val="399959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drowe odżywianie dzieci – jak powinna wyglądać dieta dziecka ...">
            <a:extLst>
              <a:ext uri="{FF2B5EF4-FFF2-40B4-BE49-F238E27FC236}">
                <a16:creationId xmlns:a16="http://schemas.microsoft.com/office/drawing/2014/main" id="{130996D1-D8D0-3053-2617-F65C09F0EA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5" y="494523"/>
            <a:ext cx="7859465" cy="52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A967D79-058F-BCA0-7DB6-7E3D199A0C4B}"/>
              </a:ext>
            </a:extLst>
          </p:cNvPr>
          <p:cNvSpPr txBox="1"/>
          <p:nvPr/>
        </p:nvSpPr>
        <p:spPr>
          <a:xfrm>
            <a:off x="953494" y="5715454"/>
            <a:ext cx="7859465" cy="245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Rys. Zdrowie posiłki, źródło: zdrowie wczesnoszkolne - Wyszukaj Obrazy (bing.com), dostęp 1.03.2025 r. </a:t>
            </a:r>
          </a:p>
        </p:txBody>
      </p:sp>
    </p:spTree>
    <p:extLst>
      <p:ext uri="{BB962C8B-B14F-4D97-AF65-F5344CB8AC3E}">
        <p14:creationId xmlns:p14="http://schemas.microsoft.com/office/powerpoint/2010/main" val="4067594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77A30C-6E67-DC45-7506-EF5F3AC7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877476-5A1E-8854-5544-BF5825127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Kubińska, Z., &amp; Zaworski, K. (2018).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Fizjoprofilaktyka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potrzeba i świadczenie zdrowotne. Podstawy teoretyczne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Fizjoterapia Polska, 18(2), 58-68.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Jarząbek, R. (2019).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Rola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fizjoprofilaktyki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edukacji zdrowotnej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Czasopismo "Promocja Zdrowia i Profilaktyka".</a:t>
            </a:r>
          </a:p>
          <a:p>
            <a:pPr algn="just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Sawczyn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&amp; Krawczyk, M. (2020).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Fizjoprofilaktyka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sporcie: narzędzia i metody prewencji urazów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Przegląd Medyczny, 15(4), 45-52.</a:t>
            </a:r>
          </a:p>
        </p:txBody>
      </p:sp>
    </p:spTree>
    <p:extLst>
      <p:ext uri="{BB962C8B-B14F-4D97-AF65-F5344CB8AC3E}">
        <p14:creationId xmlns:p14="http://schemas.microsoft.com/office/powerpoint/2010/main" val="2798086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48669B-D65A-76EC-1054-531893C8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F29427-2764-B71C-4351-9225262D4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Woynarowska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(red.),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Zdrowie i szkoła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Wydawnictwo lekarskie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PzWl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Warszawa 2000. </a:t>
            </a:r>
          </a:p>
          <a:p>
            <a:pPr algn="just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Woynarowska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B., Kowalewska A. Izdebski z., Komosińska K.,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Biomedyczne podstawy wychowania i kształcenia. Podręcznik akademicki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Wydawnictwo Naukowe PWN, Warszawa 2010.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Białek E.D., (2011), Edukacja zdrowotna w praktyce, Warszawa, Instytut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Psychosyntezy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Syrek E.,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Borzucka-Sitkiewicz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K., (2009), Edukacja zdrowotna, Warszawa,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WAiP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Woynarowska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B., (2010), Edukacja zdrowotna. Podręcznik akademicki, Warszawa, Wydawnictwo Naukowe PWN.</a:t>
            </a:r>
          </a:p>
        </p:txBody>
      </p:sp>
    </p:spTree>
    <p:extLst>
      <p:ext uri="{BB962C8B-B14F-4D97-AF65-F5344CB8AC3E}">
        <p14:creationId xmlns:p14="http://schemas.microsoft.com/office/powerpoint/2010/main" val="369755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1F0BA-26FA-654B-E1E4-75AB1AF7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Nowelizacja ustawy o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441A53-D2FE-688A-9AE8-0C72169C0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95678" cy="3297819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Najnowsze zmiany w prawodawstwie dotyczącym edukacji zdrowotnej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Polsce. ( wrzesień 2025 r.)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nacisku na profilaktykę w szkołach i klubach sportowych.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 standardów szkoleniowych dla fizjoterapeutów i trenerów.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Nadal edukacja zdrowotna nie będzie jednak miała charakteru zajęć obowiązkowych</a:t>
            </a:r>
          </a:p>
        </p:txBody>
      </p:sp>
      <p:pic>
        <p:nvPicPr>
          <p:cNvPr id="4" name="Picture 2" descr="Badanie potrzeb szkoleniowych - kluczowy element rozwoju firmy">
            <a:extLst>
              <a:ext uri="{FF2B5EF4-FFF2-40B4-BE49-F238E27FC236}">
                <a16:creationId xmlns:a16="http://schemas.microsoft.com/office/drawing/2014/main" id="{8B8B166F-C17D-4742-CD0C-53918BE4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1" y="2052006"/>
            <a:ext cx="4248918" cy="27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B652501-15FF-9980-FBAF-84C83E7779B8}"/>
              </a:ext>
            </a:extLst>
          </p:cNvPr>
          <p:cNvSpPr txBox="1"/>
          <p:nvPr/>
        </p:nvSpPr>
        <p:spPr>
          <a:xfrm>
            <a:off x="6148422" y="4927599"/>
            <a:ext cx="4323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https://vade.com.pl/blog/kluczowe-kroki-w-badaniu-potrzeb-rozwojowych-uczestnikow-szkolenia/, dostęp 1.03.2025 r. </a:t>
            </a:r>
          </a:p>
        </p:txBody>
      </p:sp>
    </p:spTree>
    <p:extLst>
      <p:ext uri="{BB962C8B-B14F-4D97-AF65-F5344CB8AC3E}">
        <p14:creationId xmlns:p14="http://schemas.microsoft.com/office/powerpoint/2010/main" val="35803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58BFC2C-465A-D5A8-4083-746C93AD6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17" y="690466"/>
            <a:ext cx="11735030" cy="4513472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27CC001-5576-18FB-EF02-B69313667D0E}"/>
              </a:ext>
            </a:extLst>
          </p:cNvPr>
          <p:cNvSpPr txBox="1"/>
          <p:nvPr/>
        </p:nvSpPr>
        <p:spPr>
          <a:xfrm>
            <a:off x="310952" y="5203938"/>
            <a:ext cx="102419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https://www.prawo.pl/zdrowie/edukacja-zdrowotna-podstawa-programowa-202526,529833.html, dostęp 1.03.2025 r. </a:t>
            </a:r>
          </a:p>
        </p:txBody>
      </p:sp>
    </p:spTree>
    <p:extLst>
      <p:ext uri="{BB962C8B-B14F-4D97-AF65-F5344CB8AC3E}">
        <p14:creationId xmlns:p14="http://schemas.microsoft.com/office/powerpoint/2010/main" val="160263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21B48-AE4A-1EA8-F13E-F834EA4D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DBB0D1-0F04-91B2-C68C-3A8862E6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29" y="1593478"/>
            <a:ext cx="7281677" cy="3671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Edukacja zdrowotna</a:t>
            </a:r>
            <a:r>
              <a:rPr lang="pl-PL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jest procesem dydaktyczno-wychowawczym, </a:t>
            </a:r>
            <a:br>
              <a:rPr lang="pl-PL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którym uczniowie uczą się jak żyć, aby: zachować i doskonalić zdrowie własne i innych ludzi oraz tworzyć środowisko sprzyjające zdrowiu, </a:t>
            </a:r>
            <a:br>
              <a:rPr lang="pl-PL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w przypadku choroby lub niepełnosprawności, aktywnie uczestniczyć w jej leczeniu, radzić sobie i zmniejszać jej negatywne skutki.</a:t>
            </a:r>
          </a:p>
          <a:p>
            <a:pPr marL="0" indent="0" algn="r">
              <a:buNone/>
            </a:pPr>
            <a:r>
              <a:rPr lang="pl-PL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Ministerstwo Nauki i Szkolnictwa Wyższego</a:t>
            </a:r>
          </a:p>
          <a:p>
            <a:pPr marL="0" indent="0"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zdrowotna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proces polegający na kształtowaniu posiadanych umiejętności czy zdobywaniu wiedzy z zakresu ochrony zdrowia w celu zmiany określonego zachowania. Edukacja nie tylko ukierunkowana jest na przekazywanie niezbędnych informacji, ale sprzyja również podwyższeniu motywacji czy służy zwiększeniu pewności siebie.</a:t>
            </a:r>
          </a:p>
          <a:p>
            <a:pPr marL="0" indent="0" algn="r">
              <a:buNone/>
            </a:pP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Kickbusch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Promotion Glossary</a:t>
            </a:r>
            <a:r>
              <a:rPr lang="pl-PL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Geneva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1998 r., s. 14.</a:t>
            </a:r>
          </a:p>
        </p:txBody>
      </p:sp>
      <p:pic>
        <p:nvPicPr>
          <p:cNvPr id="5" name="Picture 4" descr="Basics text on the white paper on the light background with charts paper - 180220776">
            <a:extLst>
              <a:ext uri="{FF2B5EF4-FFF2-40B4-BE49-F238E27FC236}">
                <a16:creationId xmlns:a16="http://schemas.microsoft.com/office/drawing/2014/main" id="{D8D971CA-C0C0-E657-D580-DDB7D69C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65" y="4250862"/>
            <a:ext cx="4030443" cy="200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22B7633-EDF4-B2F7-7DD8-6C9F84FA3D5B}"/>
              </a:ext>
            </a:extLst>
          </p:cNvPr>
          <p:cNvSpPr txBox="1"/>
          <p:nvPr/>
        </p:nvSpPr>
        <p:spPr>
          <a:xfrm>
            <a:off x="8005665" y="6259786"/>
            <a:ext cx="44315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https://pl.123rf.com/cliparty-wektory/zasady.html, dostęp 1.03.2025 r. </a:t>
            </a:r>
          </a:p>
        </p:txBody>
      </p:sp>
    </p:spTree>
    <p:extLst>
      <p:ext uri="{BB962C8B-B14F-4D97-AF65-F5344CB8AC3E}">
        <p14:creationId xmlns:p14="http://schemas.microsoft.com/office/powerpoint/2010/main" val="360377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2405C2-3B2D-3587-771C-BDA6C583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30CC84-7D53-ADB4-AECB-2B08D578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4958356" cy="42310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zdrowotna to proces,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którym ludzie uczą się dbać o zdrowie własne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innych ludzi. 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dydaktyczno-wychowawczy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 którym dzieci i młodzież uczą się jak żyć, aby: 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zachować i doskonalić zdrowie własne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innych ludzi oraz tworzyć środowisko sprzyjające zdrowiu, 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w przypadku wystąpienia choroby lub niepełnosprawności aktywnie uczestniczyć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jej leczeniu lub rehabilitacji, radzić sobie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zmniejszać jej negatywne skutki</a:t>
            </a:r>
          </a:p>
          <a:p>
            <a:pPr marL="0" indent="0" algn="r">
              <a:buNone/>
            </a:pP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Woynarowska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zdrowotna. Podręcznik akademicki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Warszawa, Wydawnictwo Naukowe PWN, Warszawa 2010,  s. 103.</a:t>
            </a:r>
          </a:p>
        </p:txBody>
      </p:sp>
      <p:pic>
        <p:nvPicPr>
          <p:cNvPr id="4" name="Picture 4" descr="Zbliżenie butów do biegania na stadionie - 19654588">
            <a:extLst>
              <a:ext uri="{FF2B5EF4-FFF2-40B4-BE49-F238E27FC236}">
                <a16:creationId xmlns:a16="http://schemas.microsoft.com/office/drawing/2014/main" id="{DDDB8209-C7B6-72C5-33B4-DDBA27B1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49" y="1500086"/>
            <a:ext cx="5245575" cy="38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5D9C734-B049-7A6E-E1B2-FBE617DC87C7}"/>
              </a:ext>
            </a:extLst>
          </p:cNvPr>
          <p:cNvSpPr txBox="1"/>
          <p:nvPr/>
        </p:nvSpPr>
        <p:spPr>
          <a:xfrm>
            <a:off x="6096000" y="5357914"/>
            <a:ext cx="3816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https://pl.123rf.com/cliparty-wektory/zasady.html, dostęp 1.03.2025 r. </a:t>
            </a:r>
          </a:p>
        </p:txBody>
      </p:sp>
    </p:spTree>
    <p:extLst>
      <p:ext uri="{BB962C8B-B14F-4D97-AF65-F5344CB8AC3E}">
        <p14:creationId xmlns:p14="http://schemas.microsoft.com/office/powerpoint/2010/main" val="55416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DDA72B-9108-9A6E-2C27-A321A6FD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76" y="208383"/>
            <a:ext cx="8596668" cy="1320800"/>
          </a:xfrm>
        </p:spPr>
        <p:txBody>
          <a:bodyPr/>
          <a:lstStyle/>
          <a:p>
            <a:r>
              <a:rPr lang="pl-PL" dirty="0"/>
              <a:t>Podstawowe pojęcia edukacji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E9EF47-8350-F12A-0376-517D05D3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77" y="1446245"/>
            <a:ext cx="7869508" cy="52033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podstawowych pojęć w edukacji zdrowotnej, które należy brać pod uwagę w jej planowaniu należą: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Wiedza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Nawyk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Przekonania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Postawy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Umiejętności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Zachowania zdrowotne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Prozdrowotny styl życia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Dbałość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(troska) o zdrowie – robienie czegoś pozytywnego dla utrzymania, poprawy i doskonalenia swojego zdrowia, w tym: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podejmowanie celowych działań ukierunkowanych na zdrowie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pozytywnych, prozdrowotnych, sprzyjających zdrowiu, chroniących przed zagrożeniami lub służących przywróceniu zdrowia,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niepodejmowanie/eliminowanie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zachowań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zagrażających zdrowiu − negatywnych,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antyzdrowotnych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ryzykownych, problemowych.</a:t>
            </a:r>
          </a:p>
          <a:p>
            <a:pPr marL="0" indent="0" algn="just"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8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FE42A8-C544-E0C5-0ED9-CE922C93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edukacji zdrowotnej dzieci i młodzieży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3F0779-3100-6CCB-16E1-FA62305C3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Celem edukacji zdrowotnej w szkole jest pomoc uczniom w: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Poznawaniu siebie, śledzeniu przebiegu swojego rozwoju, identyfikowaniu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rozwiązywaniu własnych problemów zdrowotnych („uczenie się o sobie”).</a:t>
            </a: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Zrozumieniu, czym jest zdrowie, od czego zależy, dlaczego i jak należy 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nie dbać. </a:t>
            </a: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Rozwijaniu poczucia odpowiedzialności za zdrowie własne i innych ludzi.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Wzmacnianiu poczucia własnej wartości i wiary w swoje możliwości.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Rozwijaniu umiejętności osobistych i społecznych, sprzyjających dobremu samopoczuciu i pozytywnej adaptacji do zadań i wyzwań codziennego życia.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Przygotowaniu się do uczestnictwa w działaniach na rzecz zdrowia i tworzenia zdrowego środowiska w domu, szkole, miejscu pracy, społeczności lokalnej.</a:t>
            </a:r>
          </a:p>
        </p:txBody>
      </p:sp>
    </p:spTree>
    <p:extLst>
      <p:ext uri="{BB962C8B-B14F-4D97-AF65-F5344CB8AC3E}">
        <p14:creationId xmlns:p14="http://schemas.microsoft.com/office/powerpoint/2010/main" val="180755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07DB9-2C40-A086-B6D2-CC27B556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678437" cy="1228531"/>
          </a:xfrm>
        </p:spPr>
        <p:txBody>
          <a:bodyPr>
            <a:normAutofit fontScale="90000"/>
          </a:bodyPr>
          <a:lstStyle/>
          <a:p>
            <a:r>
              <a:rPr lang="pl-PL" dirty="0"/>
              <a:t>Cele edukacji zdrowotnej dzieci i młodzieży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B04BAF-16B3-C89B-5816-35B954A2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2752"/>
            <a:ext cx="4762413" cy="3885648"/>
          </a:xfrm>
        </p:spPr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zdrowotna jest prawem każdego dziecka i powinna być uwzględniona w jego edukacji szkolnej.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ona złożonym procesem, obejmującym wiele celów, a nie tylko przekazywanie informacji.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Większość celów edukacji zdrowotnej to uczenie się o sobie i kształtowanie umiejętności twórczego, satysfakcjonującego życia w zdrowiu. 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CC42837-F0A4-946C-B640-D4928D1597AC}"/>
              </a:ext>
            </a:extLst>
          </p:cNvPr>
          <p:cNvSpPr txBox="1">
            <a:spLocks/>
          </p:cNvSpPr>
          <p:nvPr/>
        </p:nvSpPr>
        <p:spPr>
          <a:xfrm>
            <a:off x="6096000" y="684245"/>
            <a:ext cx="4155923" cy="131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/>
              <a:t>Cele edukacji zdrowotnej w sporcie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C43D739-D5B2-0570-2157-3523FA9871F8}"/>
              </a:ext>
            </a:extLst>
          </p:cNvPr>
          <p:cNvSpPr txBox="1">
            <a:spLocks/>
          </p:cNvSpPr>
          <p:nvPr/>
        </p:nvSpPr>
        <p:spPr>
          <a:xfrm>
            <a:off x="6096000" y="2362752"/>
            <a:ext cx="4659776" cy="276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Minimalizacja ryzyka urazów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Promowanie zdrowego trybu życia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Kształtowanie odpowiednich nawyków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technik treningowych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Wspieranie prawidłowej regeneracji</a:t>
            </a:r>
          </a:p>
        </p:txBody>
      </p:sp>
    </p:spTree>
    <p:extLst>
      <p:ext uri="{BB962C8B-B14F-4D97-AF65-F5344CB8AC3E}">
        <p14:creationId xmlns:p14="http://schemas.microsoft.com/office/powerpoint/2010/main" val="276650723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</TotalTime>
  <Words>2706</Words>
  <Application>Microsoft Office PowerPoint</Application>
  <PresentationFormat>Panoramiczny</PresentationFormat>
  <Paragraphs>194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Symbol</vt:lpstr>
      <vt:lpstr>Times New Roman</vt:lpstr>
      <vt:lpstr>Trebuchet MS</vt:lpstr>
      <vt:lpstr>Wingdings 3</vt:lpstr>
      <vt:lpstr>Faseta</vt:lpstr>
      <vt:lpstr>Nowoczesne podejście do edukacji zdrowotnej – fakty i mity</vt:lpstr>
      <vt:lpstr>ROZPORZĄDZENIE MINISTRA NAUKI I SZKOLNICTWA WYŻSZEGO1)  z dnia 25 lipca 2019 r. w sprawie standardu kształcenia przygotowującego do wykonywania zawodu nauczyciela</vt:lpstr>
      <vt:lpstr>Nowelizacja ustawy o edukacji zdrowotnej</vt:lpstr>
      <vt:lpstr>Prezentacja programu PowerPoint</vt:lpstr>
      <vt:lpstr>Definicja </vt:lpstr>
      <vt:lpstr>Definicja</vt:lpstr>
      <vt:lpstr>Podstawowe pojęcia edukacji zdrowotnej</vt:lpstr>
      <vt:lpstr>Cele edukacji zdrowotnej dzieci i młodzieży</vt:lpstr>
      <vt:lpstr>Cele edukacji zdrowotnej dzieci i młodzieży</vt:lpstr>
      <vt:lpstr>Fizjoprofilaktyka – definicja i znaczenie</vt:lpstr>
      <vt:lpstr>Rola fizjoterapeutów w edukacji zdrowotnej</vt:lpstr>
      <vt:lpstr>Przykłady działań edukacyjnych</vt:lpstr>
      <vt:lpstr>Cechy współczesnej edukacji zdrowotnej</vt:lpstr>
      <vt:lpstr>Wyzwania edukacji zdrowotnej</vt:lpstr>
      <vt:lpstr>Prezentacja programu PowerPoint</vt:lpstr>
      <vt:lpstr>Fakty i mity edukacji zdrowotnej</vt:lpstr>
      <vt:lpstr>Fakty i mity edukacji zdrowotnej</vt:lpstr>
      <vt:lpstr>Fakty i mity edukacji zdrowotnej</vt:lpstr>
      <vt:lpstr>Fakty i mity edukacji zdrowotnej</vt:lpstr>
      <vt:lpstr>Fakty i mity edukacji zdrowotnej</vt:lpstr>
      <vt:lpstr>Fakty i mity edukacji zdrowotnej</vt:lpstr>
      <vt:lpstr>Fakty i mity edukacji zdrowotnej</vt:lpstr>
      <vt:lpstr>Fakty i mity edukacji zdrowotnej</vt:lpstr>
      <vt:lpstr>Fakty i mity edukacji zdrowotnej</vt:lpstr>
      <vt:lpstr>Prezentacja programu PowerPoint</vt:lpstr>
      <vt:lpstr>Bibliografia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zdrowotna - wprowadzenie</dc:title>
  <dc:creator>blaszkowska.ann@gmail.com</dc:creator>
  <cp:lastModifiedBy>Anna Michalska (amichalska)</cp:lastModifiedBy>
  <cp:revision>29</cp:revision>
  <dcterms:created xsi:type="dcterms:W3CDTF">2024-02-01T12:57:45Z</dcterms:created>
  <dcterms:modified xsi:type="dcterms:W3CDTF">2025-04-09T21:17:17Z</dcterms:modified>
</cp:coreProperties>
</file>