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5" r:id="rId3"/>
    <p:sldId id="276" r:id="rId4"/>
    <p:sldId id="280" r:id="rId5"/>
    <p:sldId id="281" r:id="rId6"/>
    <p:sldId id="282" r:id="rId7"/>
    <p:sldId id="283" r:id="rId8"/>
    <p:sldId id="284" r:id="rId9"/>
    <p:sldId id="285" r:id="rId10"/>
    <p:sldId id="273" r:id="rId11"/>
    <p:sldId id="263" r:id="rId12"/>
    <p:sldId id="272" r:id="rId13"/>
    <p:sldId id="267" r:id="rId14"/>
    <p:sldId id="261" r:id="rId15"/>
    <p:sldId id="269" r:id="rId16"/>
    <p:sldId id="270" r:id="rId17"/>
    <p:sldId id="271" r:id="rId18"/>
    <p:sldId id="277" r:id="rId19"/>
    <p:sldId id="279" r:id="rId20"/>
    <p:sldId id="286" r:id="rId21"/>
  </p:sldIdLst>
  <p:sldSz cx="9144000" cy="5143500" type="screen16x9"/>
  <p:notesSz cx="6669088" cy="9896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A98"/>
    <a:srgbClr val="90057D"/>
    <a:srgbClr val="97C72C"/>
    <a:srgbClr val="E5011A"/>
    <a:srgbClr val="F26D1A"/>
    <a:srgbClr val="139DEC"/>
    <a:srgbClr val="149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 snapToGrid="0" snapToObjects="1"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634" y="-96"/>
      </p:cViewPr>
      <p:guideLst>
        <p:guide orient="horz" pos="311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626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Projekt "Grasz w staż - pracę masz!"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902" y="1"/>
            <a:ext cx="2889626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198DC-EBBC-4A9F-9B59-F352717CEF51}" type="datetimeFigureOut">
              <a:rPr lang="pl-PL" smtClean="0"/>
              <a:pPr/>
              <a:t>09.06.2024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00061"/>
            <a:ext cx="2889626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902" y="9400061"/>
            <a:ext cx="2889626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2A386-2622-4B73-9941-33E9D95CD01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626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Projekt "Grasz w staż - pracę masz!"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902" y="1"/>
            <a:ext cx="2889626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1BE3F-BC88-4779-BAAE-832807B03152}" type="datetimeFigureOut">
              <a:rPr lang="pl-PL" smtClean="0"/>
              <a:pPr/>
              <a:t>09.06.2024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" y="742950"/>
            <a:ext cx="6592888" cy="3709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597" y="4701622"/>
            <a:ext cx="5335895" cy="445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00061"/>
            <a:ext cx="2889626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902" y="9400061"/>
            <a:ext cx="2889626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BEE92-F5C6-4A26-83E9-7180AC6F71D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BEE92-F5C6-4A26-83E9-7180AC6F71D1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Projekt "Grasz w staż - pracę masz!"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BEE92-F5C6-4A26-83E9-7180AC6F71D1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Projekt "Grasz w staż - pracę masz!"</a:t>
            </a:r>
          </a:p>
        </p:txBody>
      </p:sp>
    </p:spTree>
    <p:extLst>
      <p:ext uri="{BB962C8B-B14F-4D97-AF65-F5344CB8AC3E}">
        <p14:creationId xmlns:p14="http://schemas.microsoft.com/office/powerpoint/2010/main" val="196815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BEE92-F5C6-4A26-83E9-7180AC6F71D1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Projekt "Grasz w staż - pracę masz!"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BEE92-F5C6-4A26-83E9-7180AC6F71D1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Projekt "Grasz w staż - pracę masz!"</a:t>
            </a:r>
          </a:p>
        </p:txBody>
      </p:sp>
    </p:spTree>
    <p:extLst>
      <p:ext uri="{BB962C8B-B14F-4D97-AF65-F5344CB8AC3E}">
        <p14:creationId xmlns:p14="http://schemas.microsoft.com/office/powerpoint/2010/main" val="704541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BEE92-F5C6-4A26-83E9-7180AC6F71D1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Projekt "Grasz w staż - pracę masz!"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BEE92-F5C6-4A26-83E9-7180AC6F71D1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Projekt "Grasz w staż - pracę masz!"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BEE92-F5C6-4A26-83E9-7180AC6F71D1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Projekt "Grasz w staż - pracę masz!"</a:t>
            </a:r>
          </a:p>
        </p:txBody>
      </p:sp>
    </p:spTree>
    <p:extLst>
      <p:ext uri="{BB962C8B-B14F-4D97-AF65-F5344CB8AC3E}">
        <p14:creationId xmlns:p14="http://schemas.microsoft.com/office/powerpoint/2010/main" val="3798678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BEE92-F5C6-4A26-83E9-7180AC6F71D1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Projekt "Grasz w staż - pracę masz!"</a:t>
            </a:r>
          </a:p>
        </p:txBody>
      </p:sp>
    </p:spTree>
    <p:extLst>
      <p:ext uri="{BB962C8B-B14F-4D97-AF65-F5344CB8AC3E}">
        <p14:creationId xmlns:p14="http://schemas.microsoft.com/office/powerpoint/2010/main" val="2024000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BEE92-F5C6-4A26-83E9-7180AC6F71D1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5" name="Symbol zastępczy nagłówka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Projekt "Grasz w staż - pracę masz!"</a:t>
            </a:r>
          </a:p>
        </p:txBody>
      </p:sp>
    </p:spTree>
    <p:extLst>
      <p:ext uri="{BB962C8B-B14F-4D97-AF65-F5344CB8AC3E}">
        <p14:creationId xmlns:p14="http://schemas.microsoft.com/office/powerpoint/2010/main" val="1648298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053A98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09.06.2024</a:t>
            </a:fld>
            <a:endParaRPr lang="en-US" sz="1800" dirty="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b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  <p:pic>
        <p:nvPicPr>
          <p:cNvPr id="7" name="Picture 6" descr="logo UMK poziom RGB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21" y="224714"/>
            <a:ext cx="2667000" cy="111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1" y="1102852"/>
            <a:ext cx="9144000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658955" y="3225056"/>
            <a:ext cx="3874862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44836" y="3225056"/>
            <a:ext cx="3914347" cy="135566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544836" y="2525818"/>
            <a:ext cx="7988981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  <a:endParaRPr lang="en-US" dirty="0"/>
          </a:p>
        </p:txBody>
      </p:sp>
      <p:pic>
        <p:nvPicPr>
          <p:cNvPr id="14" name="Picture 13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4.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5.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6.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7.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8.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3.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2.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1.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pic>
        <p:nvPicPr>
          <p:cNvPr id="17" name="Picture 16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60376" y="2808207"/>
            <a:ext cx="8074024" cy="177964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6" y="1881108"/>
            <a:ext cx="7674492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460376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/>
              <a:t>1.</a:t>
            </a:r>
            <a:endParaRPr lang="en-US" dirty="0"/>
          </a:p>
        </p:txBody>
      </p:sp>
      <p:pic>
        <p:nvPicPr>
          <p:cNvPr id="12" name="Picture 11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60376" y="2142058"/>
            <a:ext cx="8074024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460376" y="1206491"/>
            <a:ext cx="7058024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pic>
        <p:nvPicPr>
          <p:cNvPr id="10" name="Picture 9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60376" y="1341963"/>
            <a:ext cx="8074024" cy="3238758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pic>
        <p:nvPicPr>
          <p:cNvPr id="9" name="Picture 8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544836" y="2433062"/>
            <a:ext cx="4071989" cy="20523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60376" y="1102853"/>
            <a:ext cx="8141428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0523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pic>
        <p:nvPicPr>
          <p:cNvPr id="14" name="Picture 13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616825" y="1133081"/>
            <a:ext cx="4527175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7" y="1651001"/>
            <a:ext cx="3848978" cy="2922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pic>
        <p:nvPicPr>
          <p:cNvPr id="10" name="Picture 9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44836" y="1102853"/>
            <a:ext cx="8597712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460376" y="4288182"/>
            <a:ext cx="3920325" cy="3781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pic>
        <p:nvPicPr>
          <p:cNvPr id="13" name="Picture 12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0" y="1107329"/>
            <a:ext cx="5429501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3075220"/>
            <a:ext cx="3747957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pic>
        <p:nvPicPr>
          <p:cNvPr id="13" name="Picture 12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sparcie.umk.pl/pages/main_page/" TargetMode="External"/><Relationship Id="rId2" Type="http://schemas.openxmlformats.org/officeDocument/2006/relationships/hyperlink" Target="https://bon.umk.pl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00629" y="3599636"/>
            <a:ext cx="4927814" cy="886945"/>
          </a:xfrm>
        </p:spPr>
        <p:txBody>
          <a:bodyPr/>
          <a:lstStyle/>
          <a:p>
            <a:pPr algn="ctr"/>
            <a:endParaRPr lang="pl-PL" sz="1800" dirty="0"/>
          </a:p>
          <a:p>
            <a:pPr algn="ctr"/>
            <a:r>
              <a:rPr lang="pl-PL" sz="1800" dirty="0"/>
              <a:t>Hanna Solarczyk-Szwec</a:t>
            </a:r>
          </a:p>
          <a:p>
            <a:pPr algn="ctr"/>
            <a:r>
              <a:rPr lang="pl-PL" sz="1800" dirty="0"/>
              <a:t>Sławomir </a:t>
            </a:r>
            <a:r>
              <a:rPr lang="pl-PL" sz="1800" dirty="0" err="1"/>
              <a:t>Rylich</a:t>
            </a:r>
            <a:endParaRPr lang="pl-PL" sz="1800" dirty="0"/>
          </a:p>
          <a:p>
            <a:pPr algn="ctr"/>
            <a:endParaRPr lang="en-US" sz="1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60882" y="2214556"/>
            <a:ext cx="4927814" cy="681044"/>
          </a:xfrm>
        </p:spPr>
        <p:txBody>
          <a:bodyPr/>
          <a:lstStyle/>
          <a:p>
            <a:pPr algn="ctr"/>
            <a:r>
              <a:rPr lang="pl-PL" sz="2800" dirty="0"/>
              <a:t>Uniwersytecki Ośrodek Wsparcia i Rozwoju Osobistego</a:t>
            </a:r>
            <a:br>
              <a:rPr lang="pl-PL" sz="2800"/>
            </a:br>
            <a:r>
              <a:rPr lang="pl-PL" sz="2800" i="1"/>
              <a:t>Sprawozdanie </a:t>
            </a:r>
            <a:r>
              <a:rPr lang="pl-PL" sz="2800" i="1" dirty="0"/>
              <a:t>2024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sz="2000" dirty="0"/>
              <a:t>Zespół Wsparcia Osób ze Szczególnymi Potrzebami</a:t>
            </a:r>
            <a:endParaRPr lang="en-US" sz="2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460168" y="1283766"/>
            <a:ext cx="8074024" cy="3117387"/>
          </a:xfrm>
        </p:spPr>
        <p:txBody>
          <a:bodyPr/>
          <a:lstStyle/>
          <a:p>
            <a:pPr marL="342900" indent="-342900"/>
            <a:r>
              <a:rPr lang="pl-PL" sz="1600" dirty="0"/>
              <a:t>Skład Zespołu: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rgbClr val="053A98"/>
                </a:solidFill>
              </a:rPr>
              <a:t>Sławomir Rylich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rgbClr val="053A98"/>
                </a:solidFill>
              </a:rPr>
              <a:t>Katarzyna Makowska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rgbClr val="053A98"/>
                </a:solidFill>
              </a:rPr>
              <a:t>Mikołaj Piekut</a:t>
            </a:r>
          </a:p>
          <a:p>
            <a:pPr marL="342900" indent="-342900"/>
            <a:endParaRPr lang="pl-PL" sz="100" dirty="0"/>
          </a:p>
          <a:p>
            <a:pPr marL="342900" indent="-342900"/>
            <a:r>
              <a:rPr lang="pl-PL" sz="1600" dirty="0"/>
              <a:t>Wsparcie osób ze szczególnymi potrzebami (</a:t>
            </a:r>
            <a:r>
              <a:rPr lang="pl-PL" sz="1600" dirty="0" err="1"/>
              <a:t>OzSP</a:t>
            </a:r>
            <a:r>
              <a:rPr lang="pl-PL" sz="1600" dirty="0"/>
              <a:t>), w tym z niepełnosprawnościami: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rgbClr val="053A98"/>
                </a:solidFill>
              </a:rPr>
              <a:t>rekrutujących się na Uczelnię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rgbClr val="053A98"/>
                </a:solidFill>
              </a:rPr>
              <a:t>kształcących się, niezależnie od wybranej formy pobierania nauki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rgbClr val="053A98"/>
                </a:solidFill>
              </a:rPr>
              <a:t>pracujących - prowadzących działalność naukowo-badawczą</a:t>
            </a:r>
          </a:p>
          <a:p>
            <a:pPr marL="342900" indent="-342900"/>
            <a:r>
              <a:rPr lang="pl-PL" sz="1600" dirty="0"/>
              <a:t>Wsparcie osób pracujących w zakresie podnoszenia świadomości oraz zasad pracy z </a:t>
            </a:r>
            <a:r>
              <a:rPr lang="pl-PL" sz="1600" dirty="0" err="1"/>
              <a:t>OzSP</a:t>
            </a:r>
            <a:endParaRPr lang="pl-PL" sz="1600" dirty="0"/>
          </a:p>
          <a:p>
            <a:pPr marL="342900" indent="-342900"/>
            <a:r>
              <a:rPr lang="pl-PL" sz="1600" dirty="0"/>
              <a:t>Rozwijanie dostępności infrastruktury oraz oferty Uczelni dla </a:t>
            </a:r>
            <a:r>
              <a:rPr lang="pl-PL" sz="1600" dirty="0" err="1"/>
              <a:t>OzSP</a:t>
            </a:r>
            <a:endParaRPr lang="pl-PL" sz="1600" dirty="0"/>
          </a:p>
          <a:p>
            <a:pPr marL="342900" indent="-342900"/>
            <a:r>
              <a:rPr lang="pl-PL" sz="1600" dirty="0"/>
              <a:t>Współpraca z innymi uczelniami oraz podmiotami zewnętrznymi w zakresie wsparcia </a:t>
            </a:r>
            <a:r>
              <a:rPr lang="pl-PL" sz="1600" dirty="0" err="1"/>
              <a:t>OzSP</a:t>
            </a:r>
            <a:r>
              <a:rPr lang="pl-PL" sz="1600" dirty="0"/>
              <a:t> </a:t>
            </a:r>
            <a:br>
              <a:rPr lang="pl-PL" sz="1600" dirty="0"/>
            </a:br>
            <a:r>
              <a:rPr lang="pl-PL" sz="1600" dirty="0"/>
              <a:t>i dostępności</a:t>
            </a:r>
          </a:p>
          <a:p>
            <a:pPr marL="342900" indent="-342900"/>
            <a:endParaRPr lang="pl-PL" sz="16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460376" y="767334"/>
            <a:ext cx="8074024" cy="497181"/>
          </a:xfrm>
        </p:spPr>
        <p:txBody>
          <a:bodyPr/>
          <a:lstStyle/>
          <a:p>
            <a:pPr marL="514350" indent="-514350"/>
            <a:r>
              <a:rPr lang="pl-PL" dirty="0"/>
              <a:t>Kim jesteśmy i czym się zajmujemy?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1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sz="2000" dirty="0"/>
              <a:t>Zespół Wsparcia Osób ze Szczególnymi Potrzebami</a:t>
            </a:r>
            <a:endParaRPr lang="en-US" sz="2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460376" y="1532819"/>
            <a:ext cx="7438356" cy="3107762"/>
          </a:xfrm>
        </p:spPr>
        <p:txBody>
          <a:bodyPr/>
          <a:lstStyle/>
          <a:p>
            <a:r>
              <a:rPr lang="pl-PL" sz="1800" i="1" dirty="0"/>
              <a:t>Osoby z niepełnosprawnościami</a:t>
            </a:r>
          </a:p>
          <a:p>
            <a:r>
              <a:rPr lang="pl-PL" sz="1800" i="1" dirty="0"/>
              <a:t>Osoby z trudnościami w obszarze zdrowia psychicznego</a:t>
            </a:r>
          </a:p>
          <a:p>
            <a:r>
              <a:rPr lang="pl-PL" sz="1800" i="1" dirty="0"/>
              <a:t>Osoby w spektrum autyzmu</a:t>
            </a:r>
          </a:p>
          <a:p>
            <a:r>
              <a:rPr lang="pl-PL" sz="1800" i="1" dirty="0"/>
              <a:t>Osoby ze specyficznymi trudnościami w uczeniu się (np. dysleksja)</a:t>
            </a:r>
          </a:p>
          <a:p>
            <a:r>
              <a:rPr lang="pl-PL" sz="1800" i="1" dirty="0"/>
              <a:t>Osoby z trudnościami w adaptacji do środowiska akademickiego</a:t>
            </a:r>
          </a:p>
          <a:p>
            <a:endParaRPr lang="pl-PL" sz="1800" i="1" dirty="0"/>
          </a:p>
          <a:p>
            <a:r>
              <a:rPr lang="pl-PL" sz="1800" i="1" dirty="0"/>
              <a:t>Na UMK kształci się </a:t>
            </a:r>
            <a:r>
              <a:rPr lang="pl-PL" sz="1800" b="1" i="1" dirty="0"/>
              <a:t>465 osób </a:t>
            </a:r>
            <a:r>
              <a:rPr lang="pl-PL" sz="1800" i="1" dirty="0"/>
              <a:t>z orzeczoną niepełnosprawnością </a:t>
            </a:r>
            <a:br>
              <a:rPr lang="pl-PL" sz="1800" i="1" dirty="0"/>
            </a:br>
            <a:r>
              <a:rPr lang="pl-PL" sz="1800" i="1" dirty="0"/>
              <a:t>(dane na 31.12.2023)</a:t>
            </a:r>
          </a:p>
          <a:p>
            <a:r>
              <a:rPr lang="pl-PL" sz="1800" i="1" dirty="0"/>
              <a:t>Rocznie ok. </a:t>
            </a:r>
            <a:r>
              <a:rPr lang="pl-PL" sz="1800" b="1" i="1" dirty="0"/>
              <a:t>750 osób </a:t>
            </a:r>
            <a:r>
              <a:rPr lang="pl-PL" sz="1800" i="1" dirty="0"/>
              <a:t>korzysta z różnych form wsparcia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460376" y="965858"/>
            <a:ext cx="8074024" cy="506806"/>
          </a:xfrm>
        </p:spPr>
        <p:txBody>
          <a:bodyPr/>
          <a:lstStyle/>
          <a:p>
            <a:pPr marL="514350" indent="-514350"/>
            <a:r>
              <a:rPr lang="pl-PL" dirty="0"/>
              <a:t>Jakie osoby ze szczególnymi potrzebami wspieramy?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sz="2000" dirty="0"/>
              <a:t>Zespół Wsparcia Osób ze Szczególnymi Potrzebami</a:t>
            </a:r>
            <a:endParaRPr lang="en-US" sz="2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460376" y="1376403"/>
            <a:ext cx="7438356" cy="3107762"/>
          </a:xfrm>
        </p:spPr>
        <p:txBody>
          <a:bodyPr/>
          <a:lstStyle/>
          <a:p>
            <a:r>
              <a:rPr lang="pl-PL" sz="1800" i="1" dirty="0"/>
              <a:t>Asystenci dydaktyczni</a:t>
            </a:r>
          </a:p>
          <a:p>
            <a:r>
              <a:rPr lang="pl-PL" sz="1800" i="1" dirty="0"/>
              <a:t>Wsparcie edukacyjne</a:t>
            </a:r>
          </a:p>
          <a:p>
            <a:r>
              <a:rPr lang="pl-PL" sz="1800" i="1" dirty="0"/>
              <a:t>Dostosowanie zajęć dydaktycznych</a:t>
            </a:r>
          </a:p>
          <a:p>
            <a:r>
              <a:rPr lang="pl-PL" sz="1800" i="1" dirty="0"/>
              <a:t>Indywidualne lektoraty językowe</a:t>
            </a:r>
          </a:p>
          <a:p>
            <a:r>
              <a:rPr lang="pl-PL" sz="1800" i="1" dirty="0"/>
              <a:t>Wsparcie psychologiczne</a:t>
            </a:r>
          </a:p>
          <a:p>
            <a:r>
              <a:rPr lang="pl-PL" sz="1800" i="1" dirty="0"/>
              <a:t>Dostosowane zajęcia wychowania fizycznego i sekcja sportowa </a:t>
            </a:r>
            <a:r>
              <a:rPr lang="pl-PL" sz="1800" i="1" dirty="0" err="1"/>
              <a:t>OzN</a:t>
            </a:r>
            <a:endParaRPr lang="pl-PL" sz="1800" i="1" dirty="0"/>
          </a:p>
          <a:p>
            <a:r>
              <a:rPr lang="pl-PL" sz="1800" i="1" dirty="0"/>
              <a:t>Wypożyczalnia sprzętu i oprogramowania wspomagającego</a:t>
            </a:r>
          </a:p>
          <a:p>
            <a:r>
              <a:rPr lang="pl-PL" sz="1800" i="1" dirty="0"/>
              <a:t>Asystenci transportowi</a:t>
            </a:r>
          </a:p>
          <a:p>
            <a:r>
              <a:rPr lang="pl-PL" sz="1800" i="1" dirty="0"/>
              <a:t>Wsparcie w sprawach administracyjnych związanych z tokiem studiów</a:t>
            </a:r>
          </a:p>
          <a:p>
            <a:r>
              <a:rPr lang="pl-PL" sz="1800" i="1" dirty="0"/>
              <a:t>Wsparcie w zakresie komunikacji z osobami prowadzącymi zajęcia</a:t>
            </a:r>
          </a:p>
          <a:p>
            <a:endParaRPr lang="pl-PL" sz="1800" i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460376" y="857570"/>
            <a:ext cx="8074024" cy="506806"/>
          </a:xfrm>
        </p:spPr>
        <p:txBody>
          <a:bodyPr/>
          <a:lstStyle/>
          <a:p>
            <a:pPr marL="514350" indent="-514350"/>
            <a:r>
              <a:rPr lang="pl-PL" dirty="0"/>
              <a:t>Wsparcie dla osób kształcących się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4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0168" y="113133"/>
            <a:ext cx="5877133" cy="258015"/>
          </a:xfrm>
        </p:spPr>
        <p:txBody>
          <a:bodyPr/>
          <a:lstStyle/>
          <a:p>
            <a:r>
              <a:rPr lang="pl-PL" sz="2000" dirty="0"/>
              <a:t>Zespół Wsparcia Osób ze Szczególnymi Potrzebami</a:t>
            </a:r>
            <a:endParaRPr lang="en-US" sz="20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F8E51BC-8EAD-4B88-97CB-8D61B652730D}"/>
              </a:ext>
            </a:extLst>
          </p:cNvPr>
          <p:cNvSpPr txBox="1">
            <a:spLocks/>
          </p:cNvSpPr>
          <p:nvPr/>
        </p:nvSpPr>
        <p:spPr>
          <a:xfrm>
            <a:off x="460376" y="1532819"/>
            <a:ext cx="7438356" cy="3107762"/>
          </a:xfrm>
          <a:prstGeom prst="rect">
            <a:avLst/>
          </a:prstGeom>
        </p:spPr>
        <p:txBody>
          <a:bodyPr vert="horz"/>
          <a:lstStyle>
            <a:lvl1pPr marL="285750" indent="-285750" algn="l" defTabSz="457200" rtl="0" eaLnBrk="1" latinLnBrk="0" hangingPunct="1">
              <a:spcBef>
                <a:spcPct val="20000"/>
              </a:spcBef>
              <a:buFont typeface="Wingdings" charset="2"/>
              <a:buChar char=""/>
              <a:defRPr sz="1400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i="1" dirty="0"/>
              <a:t>Szkolenia świadomościowe i specjalistyczne (np. Polski Język Migowy)</a:t>
            </a:r>
          </a:p>
          <a:p>
            <a:r>
              <a:rPr lang="pl-PL" sz="1800" i="1" dirty="0"/>
              <a:t>Opiniowanie wniosków studenckich w zakresie dostosowania procesu kształcenia – przygotowanie rekomendacji</a:t>
            </a:r>
          </a:p>
          <a:p>
            <a:r>
              <a:rPr lang="pl-PL" sz="1800" i="1" dirty="0"/>
              <a:t>Wsparcie w zakresie komunikacji z </a:t>
            </a:r>
            <a:r>
              <a:rPr lang="pl-PL" sz="1800" i="1" dirty="0" err="1"/>
              <a:t>OzSP</a:t>
            </a:r>
            <a:endParaRPr lang="pl-PL" sz="1800" i="1" dirty="0"/>
          </a:p>
          <a:p>
            <a:r>
              <a:rPr lang="pl-PL" sz="1800" i="1" dirty="0"/>
              <a:t>Wsparcie w sytuacjach kryzysowych</a:t>
            </a:r>
          </a:p>
          <a:p>
            <a:r>
              <a:rPr lang="pl-PL" sz="1800" i="1" dirty="0"/>
              <a:t>Zakup wyposażenia do </a:t>
            </a:r>
            <a:r>
              <a:rPr lang="pl-PL" sz="1800" i="1" dirty="0" err="1"/>
              <a:t>sal</a:t>
            </a:r>
            <a:r>
              <a:rPr lang="pl-PL" sz="1800" i="1" dirty="0"/>
              <a:t> dydaktycznych i laboratoryjnych – w zakresie ich dostosowania dla </a:t>
            </a:r>
            <a:r>
              <a:rPr lang="pl-PL" sz="1800" i="1" dirty="0" err="1"/>
              <a:t>OzSP</a:t>
            </a:r>
            <a:endParaRPr lang="pl-PL" sz="1800" i="1" dirty="0"/>
          </a:p>
          <a:p>
            <a:r>
              <a:rPr lang="pl-PL" sz="1800" i="1" dirty="0"/>
              <a:t>Poradnik „Wrażliwej komunikacji”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DCD6016-A4B3-48A8-AFB1-07E2C2864A91}"/>
              </a:ext>
            </a:extLst>
          </p:cNvPr>
          <p:cNvSpPr txBox="1">
            <a:spLocks/>
          </p:cNvSpPr>
          <p:nvPr/>
        </p:nvSpPr>
        <p:spPr>
          <a:xfrm>
            <a:off x="460376" y="965858"/>
            <a:ext cx="8074024" cy="50680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/>
            <a:r>
              <a:rPr lang="pl-PL" dirty="0"/>
              <a:t>Wsparcie dla osób pracujących z </a:t>
            </a:r>
            <a:r>
              <a:rPr lang="pl-PL" dirty="0" err="1"/>
              <a:t>OzSP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sz="2000" dirty="0"/>
              <a:t>Zespół Wsparcia Osób ze Szczególnymi Potrzebami</a:t>
            </a:r>
            <a:endParaRPr lang="en-US" sz="2000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D34A0FA9-76BD-4F25-B7D5-D3F92EF067FD}"/>
              </a:ext>
            </a:extLst>
          </p:cNvPr>
          <p:cNvSpPr txBox="1">
            <a:spLocks/>
          </p:cNvSpPr>
          <p:nvPr/>
        </p:nvSpPr>
        <p:spPr>
          <a:xfrm>
            <a:off x="460376" y="1472664"/>
            <a:ext cx="7438356" cy="3107762"/>
          </a:xfrm>
          <a:prstGeom prst="rect">
            <a:avLst/>
          </a:prstGeom>
        </p:spPr>
        <p:txBody>
          <a:bodyPr vert="horz"/>
          <a:lstStyle>
            <a:lvl1pPr marL="285750" indent="-285750" algn="l" defTabSz="457200" rtl="0" eaLnBrk="1" latinLnBrk="0" hangingPunct="1">
              <a:spcBef>
                <a:spcPct val="20000"/>
              </a:spcBef>
              <a:buFont typeface="Wingdings" charset="2"/>
              <a:buChar char=""/>
              <a:defRPr sz="1400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i="1" dirty="0"/>
              <a:t>Opiniowanie inwestycji i remontów w zakresie dostosowania do wymogów Ustawy o zapewnianiu dostępności dla </a:t>
            </a:r>
            <a:r>
              <a:rPr lang="pl-PL" sz="1800" i="1" dirty="0" err="1"/>
              <a:t>OzSP</a:t>
            </a:r>
            <a:endParaRPr lang="pl-PL" sz="1800" i="1" dirty="0"/>
          </a:p>
          <a:p>
            <a:r>
              <a:rPr lang="pl-PL" sz="1800" i="1" dirty="0"/>
              <a:t>Przygotowywanie wniosków o pożyczkę z Funduszu Dostępności</a:t>
            </a:r>
          </a:p>
          <a:p>
            <a:r>
              <a:rPr lang="pl-PL" sz="1800" i="1" dirty="0"/>
              <a:t>Zakup sprzętu zwiększającego dostępność dla </a:t>
            </a:r>
            <a:r>
              <a:rPr lang="pl-PL" sz="1800" i="1" dirty="0" err="1"/>
              <a:t>OzSP</a:t>
            </a:r>
            <a:endParaRPr lang="pl-PL" sz="1800" i="1" dirty="0"/>
          </a:p>
          <a:p>
            <a:r>
              <a:rPr lang="pl-PL" sz="1800" i="1" dirty="0"/>
              <a:t>Przygotowywanie audytów architektonicznych i cyfrowych oraz  opracowywanie wytycznych </a:t>
            </a:r>
          </a:p>
          <a:p>
            <a:r>
              <a:rPr lang="pl-PL" sz="1800" i="1" dirty="0"/>
              <a:t>Wprowadzenie usługi tłumacza języka migowego online w 9 lokalizacjach na terenie Uczelni</a:t>
            </a:r>
          </a:p>
          <a:p>
            <a:r>
              <a:rPr lang="pl-PL" sz="1800" i="1" dirty="0"/>
              <a:t>Przygotowywanie projektów regulacji wewnętrznych z zakresu dostępności</a:t>
            </a:r>
          </a:p>
          <a:p>
            <a:r>
              <a:rPr lang="pl-PL" sz="1800" i="1" dirty="0"/>
              <a:t>Szkolenia z różnych obszarów dostępności 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E4127F4-1EFF-49AE-9136-A2803910DD2A}"/>
              </a:ext>
            </a:extLst>
          </p:cNvPr>
          <p:cNvSpPr txBox="1">
            <a:spLocks/>
          </p:cNvSpPr>
          <p:nvPr/>
        </p:nvSpPr>
        <p:spPr>
          <a:xfrm>
            <a:off x="460376" y="965858"/>
            <a:ext cx="8074024" cy="50680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/>
            <a:r>
              <a:rPr lang="pl-PL" dirty="0"/>
              <a:t>Rozwijanie dostępności Uczelni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sz="2000" dirty="0"/>
              <a:t>Zespół Wsparcia Osób ze Szczególnymi Potrzebami</a:t>
            </a:r>
            <a:endParaRPr lang="en-US" sz="2000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D34A0FA9-76BD-4F25-B7D5-D3F92EF067FD}"/>
              </a:ext>
            </a:extLst>
          </p:cNvPr>
          <p:cNvSpPr txBox="1">
            <a:spLocks/>
          </p:cNvSpPr>
          <p:nvPr/>
        </p:nvSpPr>
        <p:spPr>
          <a:xfrm>
            <a:off x="460376" y="1532819"/>
            <a:ext cx="7438356" cy="3107762"/>
          </a:xfrm>
          <a:prstGeom prst="rect">
            <a:avLst/>
          </a:prstGeom>
        </p:spPr>
        <p:txBody>
          <a:bodyPr vert="horz"/>
          <a:lstStyle>
            <a:lvl1pPr marL="285750" indent="-285750" algn="l" defTabSz="457200" rtl="0" eaLnBrk="1" latinLnBrk="0" hangingPunct="1">
              <a:spcBef>
                <a:spcPct val="20000"/>
              </a:spcBef>
              <a:buFont typeface="Wingdings" charset="2"/>
              <a:buChar char=""/>
              <a:defRPr sz="1400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i="1" dirty="0"/>
              <a:t>Przygotowanie wniosku w organizowanym przez </a:t>
            </a:r>
            <a:r>
              <a:rPr lang="pl-PL" sz="1800" i="1" dirty="0" err="1"/>
              <a:t>NCBiR</a:t>
            </a:r>
            <a:r>
              <a:rPr lang="pl-PL" sz="1800" i="1" dirty="0"/>
              <a:t> konkursie </a:t>
            </a:r>
            <a:r>
              <a:rPr lang="pl-PL" sz="1800" dirty="0"/>
              <a:t>pn. „Dostępność podmiotów szkolnictwa wyższego” - </a:t>
            </a:r>
            <a:r>
              <a:rPr lang="pl-PL" sz="1800" i="1" dirty="0"/>
              <a:t>wniosek skierowany do III etapu oceny merytorycznej</a:t>
            </a:r>
          </a:p>
          <a:p>
            <a:r>
              <a:rPr lang="pl-PL" sz="1800" i="1" dirty="0"/>
              <a:t>Wartość projektu – 6 mln zł</a:t>
            </a:r>
          </a:p>
          <a:p>
            <a:r>
              <a:rPr lang="pl-PL" sz="1800" i="1" dirty="0"/>
              <a:t>Okres realizacji – 48 miesięcy</a:t>
            </a:r>
          </a:p>
          <a:p>
            <a:r>
              <a:rPr lang="pl-PL" sz="1800" i="1" dirty="0"/>
              <a:t>Realizacja w partnerstwie z dwiema organizacjami pozarządowymi</a:t>
            </a:r>
          </a:p>
          <a:p>
            <a:r>
              <a:rPr lang="pl-PL" sz="1800" i="1" dirty="0"/>
              <a:t>Prawdopodobny termin rozstrzygnięcia konkursu – lipiec/sierpień 2024 r.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E4127F4-1EFF-49AE-9136-A2803910DD2A}"/>
              </a:ext>
            </a:extLst>
          </p:cNvPr>
          <p:cNvSpPr txBox="1">
            <a:spLocks/>
          </p:cNvSpPr>
          <p:nvPr/>
        </p:nvSpPr>
        <p:spPr>
          <a:xfrm>
            <a:off x="460376" y="965858"/>
            <a:ext cx="8074024" cy="50680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/>
            <a:r>
              <a:rPr lang="pl-PL" sz="2000" dirty="0"/>
              <a:t>Projekt: Uczelnia dostępna dziś i w przyszłości (1)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4760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sz="2000" dirty="0"/>
              <a:t>Zespół Wsparcia Osób ze Szczególnymi Potrzebami</a:t>
            </a:r>
            <a:endParaRPr lang="en-US" sz="2000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D34A0FA9-76BD-4F25-B7D5-D3F92EF067FD}"/>
              </a:ext>
            </a:extLst>
          </p:cNvPr>
          <p:cNvSpPr txBox="1">
            <a:spLocks/>
          </p:cNvSpPr>
          <p:nvPr/>
        </p:nvSpPr>
        <p:spPr>
          <a:xfrm>
            <a:off x="460376" y="1532819"/>
            <a:ext cx="7438356" cy="3107762"/>
          </a:xfrm>
          <a:prstGeom prst="rect">
            <a:avLst/>
          </a:prstGeom>
        </p:spPr>
        <p:txBody>
          <a:bodyPr vert="horz"/>
          <a:lstStyle>
            <a:lvl1pPr marL="285750" indent="-285750" algn="l" defTabSz="457200" rtl="0" eaLnBrk="1" latinLnBrk="0" hangingPunct="1">
              <a:spcBef>
                <a:spcPct val="20000"/>
              </a:spcBef>
              <a:buFont typeface="Wingdings" charset="2"/>
              <a:buChar char=""/>
              <a:defRPr sz="1400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i="1" dirty="0"/>
              <a:t>Planowane działania w projekcie: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53A98"/>
                </a:solidFill>
              </a:rPr>
              <a:t>Szkolenia świadomościowe dla osób pracujących i kadry kierowniczej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53A98"/>
                </a:solidFill>
              </a:rPr>
              <a:t>Szkolenia specjalistyczne z różnych obszarów dostępności (dla osób pracujących oraz przedstawicieli samorządu studentów i doktorantów)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53A98"/>
                </a:solidFill>
              </a:rPr>
              <a:t>Poprawa dostępności architektonicznej – wymiana wind w budynku Wydziału Chemii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53A98"/>
                </a:solidFill>
              </a:rPr>
              <a:t>Przeprowadzenie analizy i weryfikacja dostępności architektonicznej oraz informacyjno-komunikacyjnej budynków Uczelni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53A98"/>
                </a:solidFill>
              </a:rPr>
              <a:t>Przeprowadzenie analizy i weryfikacja dostępności cyfrowej stron internetowych Uczelni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E4127F4-1EFF-49AE-9136-A2803910DD2A}"/>
              </a:ext>
            </a:extLst>
          </p:cNvPr>
          <p:cNvSpPr txBox="1">
            <a:spLocks/>
          </p:cNvSpPr>
          <p:nvPr/>
        </p:nvSpPr>
        <p:spPr>
          <a:xfrm>
            <a:off x="460376" y="965858"/>
            <a:ext cx="8074024" cy="50680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/>
            <a:r>
              <a:rPr lang="pl-PL" sz="2000" dirty="0"/>
              <a:t>Projekt: Uczelnia dostępna dziś i w przyszłości (2)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9038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sz="2000" dirty="0"/>
              <a:t>Zespół Wsparcia Osób ze Szczególnymi Potrzebami</a:t>
            </a:r>
            <a:endParaRPr lang="en-US" sz="2000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D34A0FA9-76BD-4F25-B7D5-D3F92EF067FD}"/>
              </a:ext>
            </a:extLst>
          </p:cNvPr>
          <p:cNvSpPr txBox="1">
            <a:spLocks/>
          </p:cNvSpPr>
          <p:nvPr/>
        </p:nvSpPr>
        <p:spPr>
          <a:xfrm>
            <a:off x="460376" y="1532819"/>
            <a:ext cx="7438356" cy="3107762"/>
          </a:xfrm>
          <a:prstGeom prst="rect">
            <a:avLst/>
          </a:prstGeom>
        </p:spPr>
        <p:txBody>
          <a:bodyPr vert="horz"/>
          <a:lstStyle>
            <a:lvl1pPr marL="285750" indent="-285750" algn="l" defTabSz="457200" rtl="0" eaLnBrk="1" latinLnBrk="0" hangingPunct="1">
              <a:spcBef>
                <a:spcPct val="20000"/>
              </a:spcBef>
              <a:buFont typeface="Wingdings" charset="2"/>
              <a:buChar char=""/>
              <a:defRPr sz="1400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i="1" dirty="0"/>
              <a:t>Planowane działania w projekcie (cd.):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53A98"/>
                </a:solidFill>
              </a:rPr>
              <a:t>Dostosowanie wewnętrznych aktów prawnych do wymogów Ustawy o zapewnianiu dostępności dla </a:t>
            </a:r>
            <a:r>
              <a:rPr lang="pl-PL" sz="1600" i="1" dirty="0" err="1">
                <a:solidFill>
                  <a:srgbClr val="053A98"/>
                </a:solidFill>
              </a:rPr>
              <a:t>OzSP</a:t>
            </a:r>
            <a:endParaRPr lang="pl-PL" sz="1600" i="1" dirty="0">
              <a:solidFill>
                <a:srgbClr val="053A98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53A98"/>
                </a:solidFill>
              </a:rPr>
              <a:t>Rozwój dostępności technologicznej Uczelni – m.in. zakup punktów dostępowych do Internetu, pętli indukcyjnych, monitorów interaktywnych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53A98"/>
                </a:solidFill>
              </a:rPr>
              <a:t>Rozszerzenie oferty sportowej dla </a:t>
            </a:r>
            <a:r>
              <a:rPr lang="pl-PL" sz="1600" i="1" dirty="0" err="1">
                <a:solidFill>
                  <a:srgbClr val="053A98"/>
                </a:solidFill>
              </a:rPr>
              <a:t>OzSP</a:t>
            </a:r>
            <a:r>
              <a:rPr lang="pl-PL" sz="1600" i="1" dirty="0">
                <a:solidFill>
                  <a:srgbClr val="053A98"/>
                </a:solidFill>
              </a:rPr>
              <a:t> – m.in. zakup sprzętu sportowego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53A98"/>
                </a:solidFill>
              </a:rPr>
              <a:t>Stworzenie długoterminowego planu poprawy dostępności Uczelni dla </a:t>
            </a:r>
            <a:r>
              <a:rPr lang="pl-PL" sz="1600" i="1" dirty="0" err="1">
                <a:solidFill>
                  <a:srgbClr val="053A98"/>
                </a:solidFill>
              </a:rPr>
              <a:t>OzSP</a:t>
            </a:r>
            <a:endParaRPr lang="pl-PL" sz="1600" i="1" dirty="0">
              <a:solidFill>
                <a:srgbClr val="053A98"/>
              </a:solidFill>
            </a:endParaRP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E4127F4-1EFF-49AE-9136-A2803910DD2A}"/>
              </a:ext>
            </a:extLst>
          </p:cNvPr>
          <p:cNvSpPr txBox="1">
            <a:spLocks/>
          </p:cNvSpPr>
          <p:nvPr/>
        </p:nvSpPr>
        <p:spPr>
          <a:xfrm>
            <a:off x="460376" y="965858"/>
            <a:ext cx="8074024" cy="50680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rgbClr val="053A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/>
            <a:r>
              <a:rPr lang="pl-PL" sz="2000" dirty="0"/>
              <a:t>Projekt: Uczelnia dostępna dziś i w przyszłości (3)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6133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D821A89B-0778-4A7C-BA32-AD012C9F71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Ośrodek Wsparcia i Rozwoju Osobistego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299F9C0-EBDC-452F-B55B-8BA08412730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6B023B9-4D88-442E-A561-1D9B473F641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52992" y="2157439"/>
            <a:ext cx="8074024" cy="2679001"/>
          </a:xfrm>
        </p:spPr>
        <p:txBody>
          <a:bodyPr/>
          <a:lstStyle/>
          <a:p>
            <a:r>
              <a:rPr lang="pl-PL" dirty="0"/>
              <a:t>Rozesłanie ulotek na wszystkie wydziały </a:t>
            </a:r>
          </a:p>
          <a:p>
            <a:pPr marL="0" indent="0">
              <a:buNone/>
            </a:pPr>
            <a:r>
              <a:rPr lang="pl-PL" dirty="0"/>
              <a:t>oraz do innych jednostek UMK, a także biblioteki, akademików,</a:t>
            </a:r>
          </a:p>
          <a:p>
            <a:r>
              <a:rPr lang="pl-PL" dirty="0"/>
              <a:t>Ulotki w j. angielskim</a:t>
            </a:r>
          </a:p>
          <a:p>
            <a:r>
              <a:rPr lang="pl-PL" dirty="0"/>
              <a:t>Rozesłanie informacji mailowej do wybranych grup adresatów,</a:t>
            </a:r>
          </a:p>
          <a:p>
            <a:pPr marL="0" indent="0">
              <a:buNone/>
            </a:pPr>
            <a:r>
              <a:rPr lang="pl-PL" dirty="0"/>
              <a:t> przez Biuletyn.</a:t>
            </a:r>
          </a:p>
          <a:p>
            <a:r>
              <a:rPr lang="pl-PL" dirty="0"/>
              <a:t>Listy do dziekanów dotyczące oferty UOWIRO </a:t>
            </a:r>
          </a:p>
          <a:p>
            <a:r>
              <a:rPr lang="pl-PL" dirty="0"/>
              <a:t>Listy do samorządów studenckiego i doktoranckiego </a:t>
            </a:r>
          </a:p>
          <a:p>
            <a:pPr marL="0" indent="0">
              <a:buNone/>
            </a:pPr>
            <a:r>
              <a:rPr lang="pl-PL" dirty="0"/>
              <a:t>i osobiste spotkania</a:t>
            </a:r>
          </a:p>
          <a:p>
            <a:r>
              <a:rPr lang="pl-PL" dirty="0"/>
              <a:t>W przygotowaniu akcja profilaktyki zdrowia psychicznego.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EC85D8E-B5EB-4525-A418-813905CF058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0" y="829962"/>
            <a:ext cx="9015412" cy="927100"/>
          </a:xfrm>
        </p:spPr>
        <p:txBody>
          <a:bodyPr/>
          <a:lstStyle/>
          <a:p>
            <a:r>
              <a:rPr lang="pl-PL" dirty="0"/>
              <a:t>Promocja usług Uniwersyteckiego </a:t>
            </a:r>
          </a:p>
          <a:p>
            <a:r>
              <a:rPr lang="pl-PL" dirty="0"/>
              <a:t>Ośrodka Wsparcia Rozwoju Osobistego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B039B9D-407C-495B-908A-5C7482B4F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057" y="771525"/>
            <a:ext cx="1886041" cy="406257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DC5CDD3-4D99-42EB-ABD6-211F346010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8373" y="788340"/>
            <a:ext cx="1925545" cy="402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46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4E1260E4-69D6-4434-AA55-0C3A36152E6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BF02362-9268-4C8D-8679-6EF4F8354D8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F636A80-E2BB-46A8-A551-E951C5E6728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64319" y="2142058"/>
            <a:ext cx="8801099" cy="2679001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Zakładki dla:</a:t>
            </a:r>
          </a:p>
          <a:p>
            <a:r>
              <a:rPr lang="pl-PL" dirty="0"/>
              <a:t>Studentów</a:t>
            </a:r>
          </a:p>
          <a:p>
            <a:r>
              <a:rPr lang="pl-PL" dirty="0"/>
              <a:t>Doktorantów</a:t>
            </a:r>
          </a:p>
          <a:p>
            <a:r>
              <a:rPr lang="pl-PL" dirty="0"/>
              <a:t>Pracowników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dirty="0"/>
              <a:t>Strona internetowa – Zespół Wsparcia Osób ze Szczególnymi Potrzebami: </a:t>
            </a:r>
            <a:r>
              <a:rPr lang="pl-PL" sz="2400" b="1" dirty="0">
                <a:hlinkClick r:id="rId2"/>
              </a:rPr>
              <a:t>https://bon.umk.pl</a:t>
            </a:r>
            <a:r>
              <a:rPr lang="pl-PL" sz="2400" b="1" dirty="0"/>
              <a:t> 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4FF3AB3-5C39-4CE4-8BAB-2705A8B34DD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algn="ctr"/>
            <a:r>
              <a:rPr lang="pl-PL" dirty="0"/>
              <a:t>Strona internetowa – Zespół Rozwoju Osobistego: </a:t>
            </a:r>
            <a:r>
              <a:rPr lang="pl-PL" dirty="0">
                <a:hlinkClick r:id="rId3"/>
              </a:rPr>
              <a:t>https://wsparcie.umk.pl/pages/main_page/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4327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0C63636B-4C37-4B94-BC6F-2F77D783346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2159EE-1123-4ABA-A95A-37BD9F958C8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BFB7914-572D-43D1-B883-6DE0AE9410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l-PL" dirty="0"/>
              <a:t>Od 2008 r. Zespół ds. Studentów Niepełnosprawnych</a:t>
            </a:r>
          </a:p>
          <a:p>
            <a:r>
              <a:rPr lang="pl-PL" dirty="0"/>
              <a:t>Od 2021 r. Uniwersytecki Ośrodek Wsparcia i Rozwoju Osobistego</a:t>
            </a:r>
          </a:p>
          <a:p>
            <a:r>
              <a:rPr lang="pl-PL" dirty="0"/>
              <a:t>Od listopada 2023 r.: wchłonięcie Zespołu ds. Studentów </a:t>
            </a:r>
            <a:r>
              <a:rPr lang="pl-PL" dirty="0" err="1"/>
              <a:t>Niepełnosprawanych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Struktura</a:t>
            </a:r>
          </a:p>
          <a:p>
            <a:r>
              <a:rPr lang="pl-PL" dirty="0"/>
              <a:t>Zespół ds. Studentów ze szczególnymi potrzebami: 3 pracowników (S. </a:t>
            </a:r>
            <a:r>
              <a:rPr lang="pl-PL" dirty="0" err="1"/>
              <a:t>Rylich</a:t>
            </a:r>
            <a:r>
              <a:rPr lang="pl-PL" dirty="0"/>
              <a:t> /z-ca Dyrektorki, K. Makowska, M. Piekut)</a:t>
            </a:r>
          </a:p>
          <a:p>
            <a:r>
              <a:rPr lang="pl-PL" dirty="0"/>
              <a:t>Zespół ds. Rozwoju Osobistego: Dyrektorka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Nowa lokalizacja: ul. Reja 25; 4 pokoje; pełna dostępność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F206C44-5642-4D3E-9451-0DB30387353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pl-PL" dirty="0"/>
              <a:t>Geneza i struktura</a:t>
            </a:r>
          </a:p>
        </p:txBody>
      </p:sp>
    </p:spTree>
    <p:extLst>
      <p:ext uri="{BB962C8B-B14F-4D97-AF65-F5344CB8AC3E}">
        <p14:creationId xmlns:p14="http://schemas.microsoft.com/office/powerpoint/2010/main" val="3896568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9558621E-2403-4760-8C63-B14C55627CE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DFFB1B-C129-4D36-BDF2-296756C5FE3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5B99B02-A316-4426-8CA8-9ED171460C2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60376" y="1549127"/>
            <a:ext cx="8074024" cy="2679001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Zachęcam do promocji działalności UOWIRO na wydziałach i w innych jednostkach</a:t>
            </a:r>
          </a:p>
          <a:p>
            <a:pPr marL="0" indent="0">
              <a:buNone/>
            </a:pPr>
            <a:r>
              <a:rPr lang="pl-PL" dirty="0"/>
              <a:t>Zapraszam do współpracy i konsultacji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427724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DCFDA5EB-A7EA-4275-9855-4812B732933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86C78FB-A0E2-4B00-9010-ACCF874F309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160AFF1-4789-4AEC-B8BA-EBF45C4B493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pl-PL" dirty="0"/>
              <a:t>2020-2022 - organizacyjny: zarządzenie, struktura, strona internetowa, oferta</a:t>
            </a:r>
          </a:p>
          <a:p>
            <a:pPr marL="0" indent="0">
              <a:buNone/>
            </a:pPr>
            <a:r>
              <a:rPr lang="pl-PL" dirty="0"/>
              <a:t>Główne działania: pomoc psychologiczna i psychiatryczna w pandemii; pomoc Ukrainie</a:t>
            </a:r>
          </a:p>
          <a:p>
            <a:pPr marL="342900" indent="-342900">
              <a:buAutoNum type="arabicPeriod" startAt="2"/>
            </a:pPr>
            <a:r>
              <a:rPr lang="pl-PL" dirty="0"/>
              <a:t>2022.IV – 2023.X: eksperymentowanie różnych forma wsparcia i rozwoju osobistego</a:t>
            </a:r>
          </a:p>
          <a:p>
            <a:pPr marL="342900" indent="-342900">
              <a:buAutoNum type="arabicPeriod" startAt="2"/>
            </a:pPr>
            <a:r>
              <a:rPr lang="pl-PL" dirty="0"/>
              <a:t>2023.XI i nadal: </a:t>
            </a:r>
            <a:r>
              <a:rPr lang="pl-PL" dirty="0" err="1"/>
              <a:t>posteksperymentalna</a:t>
            </a:r>
            <a:r>
              <a:rPr lang="pl-PL" dirty="0"/>
              <a:t> - na podstawie zebranych doświadczeń</a:t>
            </a:r>
          </a:p>
          <a:p>
            <a:pPr marL="342900" indent="-342900">
              <a:buAutoNum type="arabicPeriod" startAt="2"/>
            </a:pPr>
            <a:endParaRPr lang="pl-PL" dirty="0"/>
          </a:p>
          <a:p>
            <a:pPr marL="342900" indent="-342900">
              <a:buAutoNum type="arabicPeriod" startAt="2"/>
            </a:pP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A42E019-057B-42B7-BBC8-825048746A1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60375" y="1206491"/>
            <a:ext cx="8074023" cy="927100"/>
          </a:xfrm>
        </p:spPr>
        <p:txBody>
          <a:bodyPr/>
          <a:lstStyle/>
          <a:p>
            <a:r>
              <a:rPr lang="pl-PL" dirty="0"/>
              <a:t>Etapy rozwoju </a:t>
            </a:r>
          </a:p>
          <a:p>
            <a:r>
              <a:rPr lang="pl-PL" dirty="0"/>
              <a:t>Uniwersyteckiego Ośrodka Wsparcia i Rozwoju Osobistego</a:t>
            </a:r>
          </a:p>
        </p:txBody>
      </p:sp>
    </p:spTree>
    <p:extLst>
      <p:ext uri="{BB962C8B-B14F-4D97-AF65-F5344CB8AC3E}">
        <p14:creationId xmlns:p14="http://schemas.microsoft.com/office/powerpoint/2010/main" val="323795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2749709A-D1C1-4826-94F8-3121270A56E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ADFC43F-AC07-4569-A80E-1C8C7BA9165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3226" y="1443038"/>
            <a:ext cx="8074024" cy="2679001"/>
          </a:xfrm>
        </p:spPr>
        <p:txBody>
          <a:bodyPr/>
          <a:lstStyle/>
          <a:p>
            <a:pPr marL="400050" indent="-400050">
              <a:buAutoNum type="romanUcPeriod"/>
            </a:pPr>
            <a:r>
              <a:rPr lang="pl-PL" dirty="0"/>
              <a:t>Pomoc psychologiczna i psychiatryczna </a:t>
            </a:r>
          </a:p>
          <a:p>
            <a:pPr marL="400050" indent="-400050">
              <a:buAutoNum type="romanUcPeriod"/>
            </a:pPr>
            <a:endParaRPr lang="pl-PL" dirty="0"/>
          </a:p>
          <a:p>
            <a:pPr marL="400050" indent="-400050">
              <a:buAutoNum type="romanUcPeriod"/>
            </a:pPr>
            <a:endParaRPr lang="pl-PL" dirty="0"/>
          </a:p>
          <a:p>
            <a:pPr marL="400050" indent="-400050">
              <a:buAutoNum type="romanUcPeriod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Czas oczekiwania na wizytę u psychologa: 2 tygodnie w Toruniu i w Bydgoszczy; na psychiatrę: 2 miesiące</a:t>
            </a:r>
          </a:p>
          <a:p>
            <a:r>
              <a:rPr lang="pl-PL" dirty="0"/>
              <a:t>Miesięcznie zgłasza się średnio 40 nowych studentów/ doktorantów na diagnozę i konsultacje psychologiczne i 40 kontynuuje konsultacje. Na konsultacje psychiatryczne zgłasza się miesięcznie średnio 20 nowych studentów/doktorantów (płatne ze środków JM Rektora).</a:t>
            </a:r>
          </a:p>
          <a:p>
            <a:r>
              <a:rPr lang="pl-PL" dirty="0"/>
              <a:t>Średnia roczna liczba studentów i doktorantów korzystających z pomocy psychologicznej i psychiatrycznej: 550 osób</a:t>
            </a:r>
          </a:p>
          <a:p>
            <a:r>
              <a:rPr lang="pl-PL" dirty="0"/>
              <a:t>Psycholog dla pracowników – 6-10 osób miesięcznie (płatne ze środków JM Rektora)</a:t>
            </a:r>
          </a:p>
          <a:p>
            <a:r>
              <a:rPr lang="pl-PL" dirty="0"/>
              <a:t>Problemy: całe spektrum zaburzeń osobowościowych; zaburzenia rozwojowe: ADHD, ADD, ASD; trudności społeczne, stres, uzależnienia…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EED4D70-EF52-4083-8DEF-E5A71318196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60376" y="872980"/>
            <a:ext cx="7058024" cy="570058"/>
          </a:xfrm>
        </p:spPr>
        <p:txBody>
          <a:bodyPr/>
          <a:lstStyle/>
          <a:p>
            <a:r>
              <a:rPr lang="pl-PL" dirty="0"/>
              <a:t>Główne kierunki działania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C1ECA2A-22FA-4C10-A0EE-A09363BD1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493106"/>
              </p:ext>
            </p:extLst>
          </p:nvPr>
        </p:nvGraphicFramePr>
        <p:xfrm>
          <a:off x="857250" y="1833086"/>
          <a:ext cx="6591934" cy="949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4475">
                  <a:extLst>
                    <a:ext uri="{9D8B030D-6E8A-4147-A177-3AD203B41FA5}">
                      <a16:colId xmlns:a16="http://schemas.microsoft.com/office/drawing/2014/main" val="2828902507"/>
                    </a:ext>
                  </a:extLst>
                </a:gridCol>
                <a:gridCol w="682351">
                  <a:extLst>
                    <a:ext uri="{9D8B030D-6E8A-4147-A177-3AD203B41FA5}">
                      <a16:colId xmlns:a16="http://schemas.microsoft.com/office/drawing/2014/main" val="7264896"/>
                    </a:ext>
                  </a:extLst>
                </a:gridCol>
                <a:gridCol w="1098413">
                  <a:extLst>
                    <a:ext uri="{9D8B030D-6E8A-4147-A177-3AD203B41FA5}">
                      <a16:colId xmlns:a16="http://schemas.microsoft.com/office/drawing/2014/main" val="4069299847"/>
                    </a:ext>
                  </a:extLst>
                </a:gridCol>
                <a:gridCol w="1098413">
                  <a:extLst>
                    <a:ext uri="{9D8B030D-6E8A-4147-A177-3AD203B41FA5}">
                      <a16:colId xmlns:a16="http://schemas.microsoft.com/office/drawing/2014/main" val="1832341476"/>
                    </a:ext>
                  </a:extLst>
                </a:gridCol>
                <a:gridCol w="1099141">
                  <a:extLst>
                    <a:ext uri="{9D8B030D-6E8A-4147-A177-3AD203B41FA5}">
                      <a16:colId xmlns:a16="http://schemas.microsoft.com/office/drawing/2014/main" val="3433530342"/>
                    </a:ext>
                  </a:extLst>
                </a:gridCol>
                <a:gridCol w="1099141">
                  <a:extLst>
                    <a:ext uri="{9D8B030D-6E8A-4147-A177-3AD203B41FA5}">
                      <a16:colId xmlns:a16="http://schemas.microsoft.com/office/drawing/2014/main" val="114827206"/>
                    </a:ext>
                  </a:extLst>
                </a:gridCol>
              </a:tblGrid>
              <a:tr h="394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2019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2020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2021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2022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2023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792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Konsultacje psychologiczne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217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940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25656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Diagnozy psychologiczne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1253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Konsultacje psychiatryczne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360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359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784157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3D173D53-DC7A-4E99-BE93-E35669E86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444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5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FA0D3A47-B2F9-4FF8-9EE5-2C74B038DB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DBAB8C-D03F-44F5-B8B5-505FBF5F43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0376" y="295116"/>
            <a:ext cx="5876925" cy="270933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640577C-F002-4208-9A20-EBDDCEE5C41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60168" y="1684858"/>
            <a:ext cx="8074024" cy="2679001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lvl="0"/>
            <a:r>
              <a:rPr lang="pl-PL" dirty="0"/>
              <a:t>Pokolenie Z/</a:t>
            </a:r>
            <a:r>
              <a:rPr lang="pl-PL" dirty="0" err="1"/>
              <a:t>iGen</a:t>
            </a:r>
            <a:r>
              <a:rPr lang="pl-PL" dirty="0"/>
              <a:t>: problemy z komunikacją, niedojrzałość, niesamodzielność, nadwrażliwość, nieodporność na kryzysy, </a:t>
            </a:r>
            <a:r>
              <a:rPr lang="pl-PL" dirty="0" err="1"/>
              <a:t>wysokolękowość</a:t>
            </a:r>
            <a:r>
              <a:rPr lang="pl-PL" dirty="0"/>
              <a:t>, tendencje do wycofywania się.</a:t>
            </a:r>
          </a:p>
          <a:p>
            <a:pPr lvl="0"/>
            <a:r>
              <a:rPr lang="pl-PL" dirty="0" err="1"/>
              <a:t>Zewnątrzsterowność</a:t>
            </a:r>
            <a:r>
              <a:rPr lang="pl-PL" dirty="0"/>
              <a:t> i bierność studentów – nieumiejętność udzielania sobie samopomocy.</a:t>
            </a:r>
          </a:p>
          <a:p>
            <a:pPr lvl="0"/>
            <a:r>
              <a:rPr lang="pl-PL" dirty="0"/>
              <a:t>Programowanie bezradności (np. przez nagłaśnianie w mediach) - nadmiarowe pomaganie – wyuczona bezradność.</a:t>
            </a:r>
          </a:p>
          <a:p>
            <a:pPr lvl="0"/>
            <a:r>
              <a:rPr lang="pl-PL" dirty="0"/>
              <a:t>Ograniczenie zjawiska drop-outu z powodu problemów psychicznych.</a:t>
            </a:r>
          </a:p>
          <a:p>
            <a:pPr lvl="0"/>
            <a:r>
              <a:rPr lang="pl-PL" dirty="0"/>
              <a:t>Adekwatna profilaktyka, m.in. zróżnicowane, zindywidualizowane, atrakcyjne formy wsparcia + zabezpieczenie finansowe tych działań.</a:t>
            </a:r>
          </a:p>
          <a:p>
            <a:pPr lvl="0"/>
            <a:r>
              <a:rPr lang="pl-PL" dirty="0"/>
              <a:t>Rosnąca liczba studentów w spektrum autyzmu wymagająca kompleksowego wsparcia (aktualnie 40 osób)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0611300-19D6-4A45-BFD3-AB82540FFB4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60376" y="896844"/>
            <a:ext cx="7058024" cy="927100"/>
          </a:xfrm>
        </p:spPr>
        <p:txBody>
          <a:bodyPr/>
          <a:lstStyle/>
          <a:p>
            <a:r>
              <a:rPr lang="pl-PL" dirty="0"/>
              <a:t>Wyzwania w zakresie pomocy psychologicznej i psychiatrycznej</a:t>
            </a:r>
          </a:p>
        </p:txBody>
      </p:sp>
    </p:spTree>
    <p:extLst>
      <p:ext uri="{BB962C8B-B14F-4D97-AF65-F5344CB8AC3E}">
        <p14:creationId xmlns:p14="http://schemas.microsoft.com/office/powerpoint/2010/main" val="4271376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EA66396E-43DB-4FAF-93C4-A2B4279FAC4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40F93E0-F1FE-4340-B3F4-64F779A2265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820C3E3-0239-4A16-9490-89C5F829CAB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60376" y="1763439"/>
            <a:ext cx="8074024" cy="2679001"/>
          </a:xfrm>
        </p:spPr>
        <p:txBody>
          <a:bodyPr/>
          <a:lstStyle/>
          <a:p>
            <a:pPr lvl="0"/>
            <a:r>
              <a:rPr lang="pl-PL" dirty="0"/>
              <a:t>Kampania informacyjna – od X 2024 na każdym wydziale UMK połączona z </a:t>
            </a:r>
            <a:r>
              <a:rPr lang="pl-PL" dirty="0" err="1"/>
              <a:t>autodiganozą</a:t>
            </a:r>
            <a:r>
              <a:rPr lang="pl-PL" dirty="0"/>
              <a:t> </a:t>
            </a:r>
            <a:r>
              <a:rPr lang="pl-PL" dirty="0" err="1"/>
              <a:t>iFightDepression</a:t>
            </a:r>
            <a:endParaRPr lang="pl-PL" dirty="0"/>
          </a:p>
          <a:p>
            <a:pPr lvl="0"/>
            <a:r>
              <a:rPr lang="pl-PL" dirty="0"/>
              <a:t>Promocja samopomocy w zakresie profilaktyki zdrowia psychicznego</a:t>
            </a:r>
          </a:p>
          <a:p>
            <a:pPr lvl="0"/>
            <a:r>
              <a:rPr lang="pl-PL" dirty="0"/>
              <a:t>Szkolenia/ warsztaty rozwijające kompetencje do radzenia sobie z problemami zdrowia psychicznego dla studentów i kadry.</a:t>
            </a:r>
          </a:p>
          <a:p>
            <a:pPr lvl="0"/>
            <a:r>
              <a:rPr lang="pl-PL" dirty="0"/>
              <a:t>Recepta na zdrowie – współpraca z Uniwersyteckim Centrum Sportowym (skierowania wystawiane przez psychologów).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Potrzeby:</a:t>
            </a:r>
          </a:p>
          <a:p>
            <a:pPr marL="0" indent="0">
              <a:buNone/>
            </a:pPr>
            <a:r>
              <a:rPr lang="pl-PL" dirty="0"/>
              <a:t>- Etat dla psychologa lub pedagoga specjalnego w </a:t>
            </a:r>
            <a:r>
              <a:rPr lang="pl-PL" dirty="0" err="1"/>
              <a:t>UOWiRO</a:t>
            </a:r>
            <a:r>
              <a:rPr lang="pl-PL" dirty="0"/>
              <a:t> – prowadzenie profilaktyki w sposób ciągły; konsultowanie studentów z potrzebami i kierowanie do specjalistów (</a:t>
            </a:r>
            <a:r>
              <a:rPr lang="pl-PL" dirty="0" err="1"/>
              <a:t>coach</a:t>
            </a:r>
            <a:r>
              <a:rPr lang="pl-PL" dirty="0"/>
              <a:t>, tutor, pedagog), wystawienie opinii, doradztwo dla kadry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BE08415-DAE4-4147-B1EB-E65AED5D4B2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60168" y="849824"/>
            <a:ext cx="7058024" cy="927100"/>
          </a:xfrm>
        </p:spPr>
        <p:txBody>
          <a:bodyPr/>
          <a:lstStyle/>
          <a:p>
            <a:r>
              <a:rPr lang="pl-PL" dirty="0"/>
              <a:t>Profilaktyka zdrowia psychicznego i potrzeby</a:t>
            </a:r>
          </a:p>
        </p:txBody>
      </p:sp>
    </p:spTree>
    <p:extLst>
      <p:ext uri="{BB962C8B-B14F-4D97-AF65-F5344CB8AC3E}">
        <p14:creationId xmlns:p14="http://schemas.microsoft.com/office/powerpoint/2010/main" val="1497084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FF7A6280-74B3-480A-B42A-F7CEE2C4AF1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511ECF-0981-4583-BEB9-FBD3C270264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7526423-D373-4F76-B103-61179EC7EF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l-PL" dirty="0"/>
              <a:t>Coaching dla pracowników, studentów i doktorantów</a:t>
            </a:r>
          </a:p>
          <a:p>
            <a:r>
              <a:rPr lang="pl-PL" dirty="0" err="1"/>
              <a:t>Tutoring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9D15B7B-7540-4AD3-B688-7B1F0819576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pl-PL" dirty="0"/>
              <a:t>II. Zindywidualizowane formy wsparcia</a:t>
            </a:r>
          </a:p>
        </p:txBody>
      </p:sp>
    </p:spTree>
    <p:extLst>
      <p:ext uri="{BB962C8B-B14F-4D97-AF65-F5344CB8AC3E}">
        <p14:creationId xmlns:p14="http://schemas.microsoft.com/office/powerpoint/2010/main" val="377650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040E3640-96D4-49AB-92C1-530AE3F1F7E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2A52BA2-70B3-4012-9158-5F530E2E8F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FC19D1A-2819-42DE-9C9A-08C037772C0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l-PL" dirty="0"/>
              <a:t>Badania dobrostanu wspólnoty UMK: I edycja 2021; w przygotowaniu II edycja</a:t>
            </a:r>
          </a:p>
          <a:p>
            <a:r>
              <a:rPr lang="pl-PL" dirty="0"/>
              <a:t>Szkolenia w zakresie przeciwdziałania </a:t>
            </a:r>
            <a:r>
              <a:rPr lang="pl-PL" dirty="0" err="1"/>
              <a:t>mobbingowi</a:t>
            </a:r>
            <a:r>
              <a:rPr lang="pl-PL" dirty="0"/>
              <a:t>, równościowe/ wrażliwy język</a:t>
            </a:r>
          </a:p>
          <a:p>
            <a:r>
              <a:rPr lang="pl-PL" dirty="0"/>
              <a:t>Akcja „Rusz się przy biurku!” – cotygodniowe ćwiczenia i relaksacja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369D309-7F8C-42BB-91D7-B739416DD5C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pl-PL" dirty="0"/>
              <a:t>III. Inne działania</a:t>
            </a:r>
          </a:p>
        </p:txBody>
      </p:sp>
    </p:spTree>
    <p:extLst>
      <p:ext uri="{BB962C8B-B14F-4D97-AF65-F5344CB8AC3E}">
        <p14:creationId xmlns:p14="http://schemas.microsoft.com/office/powerpoint/2010/main" val="480927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E548DF44-94A5-4DB9-917B-D3839698B1E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Uniwersytecki Ośrodek Wsparcia i Rozwoju Osobistego</a:t>
            </a:r>
          </a:p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3B40FBB-6B51-40F0-87DE-4A2AA2F2A87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E6144D-F5F6-4D6A-857D-029C122E4F8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l-PL" dirty="0"/>
              <a:t>Planowany termin ogłoszenia konkursu przez </a:t>
            </a:r>
            <a:r>
              <a:rPr lang="pl-PL" dirty="0" err="1"/>
              <a:t>NCBiR</a:t>
            </a:r>
            <a:r>
              <a:rPr lang="pl-PL" dirty="0"/>
              <a:t>: wrzesień</a:t>
            </a:r>
          </a:p>
          <a:p>
            <a:r>
              <a:rPr lang="pl-PL" dirty="0"/>
              <a:t>Wstępna zgoda oby zespołów Rektorskich</a:t>
            </a:r>
          </a:p>
          <a:p>
            <a:r>
              <a:rPr lang="pl-PL" dirty="0"/>
              <a:t>Utworzenie zespołu przygotowującego wniosek na podstawie diagnozy sytuacji w uczelni i na poszczególnych wydziałach</a:t>
            </a:r>
          </a:p>
          <a:p>
            <a:r>
              <a:rPr lang="pl-PL" dirty="0"/>
              <a:t>Koordynatorzy wydziałowi realizujący projekt:</a:t>
            </a:r>
          </a:p>
          <a:p>
            <a:pPr>
              <a:buFontTx/>
              <a:buChar char="-"/>
            </a:pPr>
            <a:r>
              <a:rPr lang="pl-PL" dirty="0"/>
              <a:t>projektowanie działań dostosowanych do potrzeb wydziału z katalogu zaplanowanych usług,</a:t>
            </a:r>
          </a:p>
          <a:p>
            <a:pPr>
              <a:buFontTx/>
              <a:buChar char="-"/>
            </a:pPr>
            <a:r>
              <a:rPr lang="pl-PL" dirty="0"/>
              <a:t>realizacja projektu na wydziale: rekrutacja, harmonogram, płatności, prowadzenie dokumentacji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07125C8-DAD6-4BB7-8612-C4B78F348AC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pl-PL" dirty="0"/>
              <a:t>Projekt „Drop-out”</a:t>
            </a:r>
          </a:p>
        </p:txBody>
      </p:sp>
    </p:spTree>
    <p:extLst>
      <p:ext uri="{BB962C8B-B14F-4D97-AF65-F5344CB8AC3E}">
        <p14:creationId xmlns:p14="http://schemas.microsoft.com/office/powerpoint/2010/main" val="2295520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21909</TotalTime>
  <Words>1432</Words>
  <Application>Microsoft Office PowerPoint</Application>
  <PresentationFormat>Pokaz na ekranie (16:9)</PresentationFormat>
  <Paragraphs>218</Paragraphs>
  <Slides>20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宋体</vt:lpstr>
      <vt:lpstr>Arial</vt:lpstr>
      <vt:lpstr>Calibri</vt:lpstr>
      <vt:lpstr>Times New Roman</vt:lpstr>
      <vt:lpstr>Wingdings</vt:lpstr>
      <vt:lpstr>Office Theme</vt:lpstr>
      <vt:lpstr>Uniwersytecki Ośrodek Wsparcia i Rozwoju Osobistego Sprawozdanie 2024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Hanna Solarczyk-Szwec (hannaso)</cp:lastModifiedBy>
  <cp:revision>224</cp:revision>
  <dcterms:created xsi:type="dcterms:W3CDTF">2016-12-06T12:50:57Z</dcterms:created>
  <dcterms:modified xsi:type="dcterms:W3CDTF">2024-06-09T08:42:27Z</dcterms:modified>
</cp:coreProperties>
</file>